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8" r:id="rId3"/>
    <p:sldId id="262" r:id="rId4"/>
    <p:sldId id="263" r:id="rId5"/>
    <p:sldId id="264" r:id="rId6"/>
    <p:sldId id="310" r:id="rId7"/>
    <p:sldId id="312" r:id="rId8"/>
    <p:sldId id="311" r:id="rId9"/>
    <p:sldId id="317" r:id="rId10"/>
    <p:sldId id="271" r:id="rId11"/>
    <p:sldId id="269" r:id="rId12"/>
    <p:sldId id="265" r:id="rId13"/>
    <p:sldId id="313" r:id="rId14"/>
    <p:sldId id="290" r:id="rId15"/>
    <p:sldId id="318" r:id="rId16"/>
    <p:sldId id="275" r:id="rId17"/>
    <p:sldId id="315" r:id="rId18"/>
    <p:sldId id="316" r:id="rId19"/>
    <p:sldId id="321" r:id="rId20"/>
    <p:sldId id="322" r:id="rId21"/>
    <p:sldId id="291" r:id="rId22"/>
    <p:sldId id="267" r:id="rId23"/>
    <p:sldId id="320" r:id="rId24"/>
    <p:sldId id="278" r:id="rId25"/>
    <p:sldId id="323" r:id="rId26"/>
    <p:sldId id="281" r:id="rId27"/>
    <p:sldId id="282" r:id="rId28"/>
    <p:sldId id="283" r:id="rId29"/>
    <p:sldId id="307" r:id="rId30"/>
    <p:sldId id="260" r:id="rId31"/>
    <p:sldId id="31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A500"/>
    <a:srgbClr val="DB001B"/>
    <a:srgbClr val="CA6661"/>
    <a:srgbClr val="FABD5C"/>
    <a:srgbClr val="868898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0143" autoAdjust="0"/>
    <p:restoredTop sz="86465" autoAdjust="0"/>
  </p:normalViewPr>
  <p:slideViewPr>
    <p:cSldViewPr snapToGrid="0" snapToObjects="1">
      <p:cViewPr varScale="1">
        <p:scale>
          <a:sx n="134" d="100"/>
          <a:sy n="134" d="100"/>
        </p:scale>
        <p:origin x="-2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9" d="100"/>
          <a:sy n="109" d="100"/>
        </p:scale>
        <p:origin x="-476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D4736-D82B-6641-9551-6650084EB58F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B1266-08E2-5744-8168-583E95CC8613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AF4D15C-D89C-DC48-9B42-AA3D98EE0F43}" type="parTrans" cxnId="{8C4D5573-38EC-E34C-B5DA-E19D8F0F4C4E}">
      <dgm:prSet/>
      <dgm:spPr/>
      <dgm:t>
        <a:bodyPr/>
        <a:lstStyle/>
        <a:p>
          <a:endParaRPr lang="en-US"/>
        </a:p>
      </dgm:t>
    </dgm:pt>
    <dgm:pt modelId="{FB45C75E-1E92-264F-B18C-819F5437EEA5}" type="sibTrans" cxnId="{8C4D5573-38EC-E34C-B5DA-E19D8F0F4C4E}">
      <dgm:prSet/>
      <dgm:spPr/>
      <dgm:t>
        <a:bodyPr/>
        <a:lstStyle/>
        <a:p>
          <a:endParaRPr lang="en-US"/>
        </a:p>
      </dgm:t>
    </dgm:pt>
    <dgm:pt modelId="{E9C868CA-B8B3-E843-B03B-4060AE87D42D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1FE764C-7A86-AE40-AF6B-3B9C95968D9C}" type="parTrans" cxnId="{D413DC1F-5D98-034D-98C5-6E7953A27076}">
      <dgm:prSet/>
      <dgm:spPr/>
      <dgm:t>
        <a:bodyPr/>
        <a:lstStyle/>
        <a:p>
          <a:endParaRPr lang="en-US"/>
        </a:p>
      </dgm:t>
    </dgm:pt>
    <dgm:pt modelId="{20F1FAF6-8F13-F242-8792-35D1A9D59E82}" type="sibTrans" cxnId="{D413DC1F-5D98-034D-98C5-6E7953A27076}">
      <dgm:prSet/>
      <dgm:spPr/>
      <dgm:t>
        <a:bodyPr/>
        <a:lstStyle/>
        <a:p>
          <a:endParaRPr lang="en-US"/>
        </a:p>
      </dgm:t>
    </dgm:pt>
    <dgm:pt modelId="{EF726D54-0CD0-8C4E-976A-036CCB57A982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08E3A1-72EB-6847-B542-1D3B85A03586}" type="parTrans" cxnId="{F69B7D67-ACC0-F841-9E93-873184A66A84}">
      <dgm:prSet/>
      <dgm:spPr/>
      <dgm:t>
        <a:bodyPr/>
        <a:lstStyle/>
        <a:p>
          <a:endParaRPr lang="en-US"/>
        </a:p>
      </dgm:t>
    </dgm:pt>
    <dgm:pt modelId="{3BCBA7D2-D626-E24F-9A28-26DADED6FC1E}" type="sibTrans" cxnId="{F69B7D67-ACC0-F841-9E93-873184A66A84}">
      <dgm:prSet/>
      <dgm:spPr/>
      <dgm:t>
        <a:bodyPr/>
        <a:lstStyle/>
        <a:p>
          <a:endParaRPr lang="en-US"/>
        </a:p>
      </dgm:t>
    </dgm:pt>
    <dgm:pt modelId="{0DA7EB29-373F-C848-94AB-AEF31CF28E1D}" type="pres">
      <dgm:prSet presAssocID="{65CD4736-D82B-6641-9551-6650084EB58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B6863A-2A61-7C4C-AAC6-63E098574043}" type="pres">
      <dgm:prSet presAssocID="{F6FB1266-08E2-5744-8168-583E95CC8613}" presName="dummy" presStyleCnt="0"/>
      <dgm:spPr/>
    </dgm:pt>
    <dgm:pt modelId="{44745DA9-0B14-3C43-8019-65FBA10E27C5}" type="pres">
      <dgm:prSet presAssocID="{F6FB1266-08E2-5744-8168-583E95CC8613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A05B6-CBED-A74E-A16A-34D65137C5FD}" type="pres">
      <dgm:prSet presAssocID="{FB45C75E-1E92-264F-B18C-819F5437EEA5}" presName="sibTrans" presStyleLbl="node1" presStyleIdx="0" presStyleCnt="3"/>
      <dgm:spPr/>
      <dgm:t>
        <a:bodyPr/>
        <a:lstStyle/>
        <a:p>
          <a:endParaRPr lang="en-US"/>
        </a:p>
      </dgm:t>
    </dgm:pt>
    <dgm:pt modelId="{C055D13E-F281-134D-B734-B606272DE04C}" type="pres">
      <dgm:prSet presAssocID="{E9C868CA-B8B3-E843-B03B-4060AE87D42D}" presName="dummy" presStyleCnt="0"/>
      <dgm:spPr/>
    </dgm:pt>
    <dgm:pt modelId="{46F05791-35DE-A346-8782-FB029C543D93}" type="pres">
      <dgm:prSet presAssocID="{E9C868CA-B8B3-E843-B03B-4060AE87D42D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C2F82-9296-794D-AF2A-AC361ADA32CD}" type="pres">
      <dgm:prSet presAssocID="{20F1FAF6-8F13-F242-8792-35D1A9D59E82}" presName="sibTrans" presStyleLbl="node1" presStyleIdx="1" presStyleCnt="3"/>
      <dgm:spPr/>
      <dgm:t>
        <a:bodyPr/>
        <a:lstStyle/>
        <a:p>
          <a:endParaRPr lang="en-US"/>
        </a:p>
      </dgm:t>
    </dgm:pt>
    <dgm:pt modelId="{DFAE1B65-AF38-CE44-9881-C70ED12867C2}" type="pres">
      <dgm:prSet presAssocID="{EF726D54-0CD0-8C4E-976A-036CCB57A982}" presName="dummy" presStyleCnt="0"/>
      <dgm:spPr/>
    </dgm:pt>
    <dgm:pt modelId="{98937351-8637-1649-B2C5-C0F952BB7D8C}" type="pres">
      <dgm:prSet presAssocID="{EF726D54-0CD0-8C4E-976A-036CCB57A982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70C7A-BA47-ED44-A849-398787D262A1}" type="pres">
      <dgm:prSet presAssocID="{3BCBA7D2-D626-E24F-9A28-26DADED6FC1E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76DE3E25-ADBE-8349-A70A-C7F66E1E526E}" type="presOf" srcId="{65CD4736-D82B-6641-9551-6650084EB58F}" destId="{0DA7EB29-373F-C848-94AB-AEF31CF28E1D}" srcOrd="0" destOrd="0" presId="urn:microsoft.com/office/officeart/2005/8/layout/cycle1"/>
    <dgm:cxn modelId="{12B2A9EE-A4BA-6F42-B868-CAC6DE8FF1C3}" type="presOf" srcId="{EF726D54-0CD0-8C4E-976A-036CCB57A982}" destId="{98937351-8637-1649-B2C5-C0F952BB7D8C}" srcOrd="0" destOrd="0" presId="urn:microsoft.com/office/officeart/2005/8/layout/cycle1"/>
    <dgm:cxn modelId="{7CD78C79-1AEF-CB4A-A86A-663B3DC9E085}" type="presOf" srcId="{3BCBA7D2-D626-E24F-9A28-26DADED6FC1E}" destId="{13770C7A-BA47-ED44-A849-398787D262A1}" srcOrd="0" destOrd="0" presId="urn:microsoft.com/office/officeart/2005/8/layout/cycle1"/>
    <dgm:cxn modelId="{F69B7D67-ACC0-F841-9E93-873184A66A84}" srcId="{65CD4736-D82B-6641-9551-6650084EB58F}" destId="{EF726D54-0CD0-8C4E-976A-036CCB57A982}" srcOrd="2" destOrd="0" parTransId="{3D08E3A1-72EB-6847-B542-1D3B85A03586}" sibTransId="{3BCBA7D2-D626-E24F-9A28-26DADED6FC1E}"/>
    <dgm:cxn modelId="{D413DC1F-5D98-034D-98C5-6E7953A27076}" srcId="{65CD4736-D82B-6641-9551-6650084EB58F}" destId="{E9C868CA-B8B3-E843-B03B-4060AE87D42D}" srcOrd="1" destOrd="0" parTransId="{E1FE764C-7A86-AE40-AF6B-3B9C95968D9C}" sibTransId="{20F1FAF6-8F13-F242-8792-35D1A9D59E82}"/>
    <dgm:cxn modelId="{6B6CA239-7160-4B48-BAF3-7086A8250023}" type="presOf" srcId="{FB45C75E-1E92-264F-B18C-819F5437EEA5}" destId="{A09A05B6-CBED-A74E-A16A-34D65137C5FD}" srcOrd="0" destOrd="0" presId="urn:microsoft.com/office/officeart/2005/8/layout/cycle1"/>
    <dgm:cxn modelId="{F928809E-B782-8F4A-BC22-5FBD8C89B4AF}" type="presOf" srcId="{F6FB1266-08E2-5744-8168-583E95CC8613}" destId="{44745DA9-0B14-3C43-8019-65FBA10E27C5}" srcOrd="0" destOrd="0" presId="urn:microsoft.com/office/officeart/2005/8/layout/cycle1"/>
    <dgm:cxn modelId="{8C4D5573-38EC-E34C-B5DA-E19D8F0F4C4E}" srcId="{65CD4736-D82B-6641-9551-6650084EB58F}" destId="{F6FB1266-08E2-5744-8168-583E95CC8613}" srcOrd="0" destOrd="0" parTransId="{5AF4D15C-D89C-DC48-9B42-AA3D98EE0F43}" sibTransId="{FB45C75E-1E92-264F-B18C-819F5437EEA5}"/>
    <dgm:cxn modelId="{B52F1671-750F-D642-8D5E-913CBF98F5CA}" type="presOf" srcId="{E9C868CA-B8B3-E843-B03B-4060AE87D42D}" destId="{46F05791-35DE-A346-8782-FB029C543D93}" srcOrd="0" destOrd="0" presId="urn:microsoft.com/office/officeart/2005/8/layout/cycle1"/>
    <dgm:cxn modelId="{BABC999C-AD81-EB4F-B77D-5B2D35CABB0A}" type="presOf" srcId="{20F1FAF6-8F13-F242-8792-35D1A9D59E82}" destId="{AA3C2F82-9296-794D-AF2A-AC361ADA32CD}" srcOrd="0" destOrd="0" presId="urn:microsoft.com/office/officeart/2005/8/layout/cycle1"/>
    <dgm:cxn modelId="{0C6289CD-E7FC-C64C-A08A-4D90471D9D6A}" type="presParOf" srcId="{0DA7EB29-373F-C848-94AB-AEF31CF28E1D}" destId="{43B6863A-2A61-7C4C-AAC6-63E098574043}" srcOrd="0" destOrd="0" presId="urn:microsoft.com/office/officeart/2005/8/layout/cycle1"/>
    <dgm:cxn modelId="{CA4B4057-D303-5549-B557-3DB7E9C8E755}" type="presParOf" srcId="{0DA7EB29-373F-C848-94AB-AEF31CF28E1D}" destId="{44745DA9-0B14-3C43-8019-65FBA10E27C5}" srcOrd="1" destOrd="0" presId="urn:microsoft.com/office/officeart/2005/8/layout/cycle1"/>
    <dgm:cxn modelId="{A025E122-00C2-B74F-9617-EC94FF9437F9}" type="presParOf" srcId="{0DA7EB29-373F-C848-94AB-AEF31CF28E1D}" destId="{A09A05B6-CBED-A74E-A16A-34D65137C5FD}" srcOrd="2" destOrd="0" presId="urn:microsoft.com/office/officeart/2005/8/layout/cycle1"/>
    <dgm:cxn modelId="{0E53574F-4BF4-BE48-9735-A4DACB3A9C1B}" type="presParOf" srcId="{0DA7EB29-373F-C848-94AB-AEF31CF28E1D}" destId="{C055D13E-F281-134D-B734-B606272DE04C}" srcOrd="3" destOrd="0" presId="urn:microsoft.com/office/officeart/2005/8/layout/cycle1"/>
    <dgm:cxn modelId="{F8848B0C-0788-FA4A-9C64-181EFE6BE534}" type="presParOf" srcId="{0DA7EB29-373F-C848-94AB-AEF31CF28E1D}" destId="{46F05791-35DE-A346-8782-FB029C543D93}" srcOrd="4" destOrd="0" presId="urn:microsoft.com/office/officeart/2005/8/layout/cycle1"/>
    <dgm:cxn modelId="{0944937D-8052-754D-8C16-E5B82F557E7E}" type="presParOf" srcId="{0DA7EB29-373F-C848-94AB-AEF31CF28E1D}" destId="{AA3C2F82-9296-794D-AF2A-AC361ADA32CD}" srcOrd="5" destOrd="0" presId="urn:microsoft.com/office/officeart/2005/8/layout/cycle1"/>
    <dgm:cxn modelId="{9092B59C-E4F9-D34E-839F-9C9091D92AB2}" type="presParOf" srcId="{0DA7EB29-373F-C848-94AB-AEF31CF28E1D}" destId="{DFAE1B65-AF38-CE44-9881-C70ED12867C2}" srcOrd="6" destOrd="0" presId="urn:microsoft.com/office/officeart/2005/8/layout/cycle1"/>
    <dgm:cxn modelId="{80AF9386-8672-4748-A4FB-0F68A805D2DC}" type="presParOf" srcId="{0DA7EB29-373F-C848-94AB-AEF31CF28E1D}" destId="{98937351-8637-1649-B2C5-C0F952BB7D8C}" srcOrd="7" destOrd="0" presId="urn:microsoft.com/office/officeart/2005/8/layout/cycle1"/>
    <dgm:cxn modelId="{DEC368C6-99C8-5F4F-AE6B-0551FFA97046}" type="presParOf" srcId="{0DA7EB29-373F-C848-94AB-AEF31CF28E1D}" destId="{13770C7A-BA47-ED44-A849-398787D262A1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BAAD9-4EC3-CA4E-9F7E-3B1D9EF32A75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C92D8-F851-1649-B8A7-87B1A5556E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Eagle_logo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79326"/>
            <a:ext cx="587374" cy="6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46619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4508A-8E50-6E47-8926-0FA2D9169C9C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019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6F456-E1C9-B342-8549-161DD88F5C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agle_logo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8362547"/>
            <a:ext cx="587374" cy="6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931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5666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3482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781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22D58-29EA-B54F-BAC2-CFB472B71CAC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00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0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A2B82-1CAE-4140-8586-918E2546082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3F14-57FC-6940-A4F6-84512DA90F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561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421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4204F-B7E2-9E4E-A3EB-2A71CA263E0C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69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4204F-B7E2-9E4E-A3EB-2A71CA263E0C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3F14-57FC-6940-A4F6-84512DA90F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782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9402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3F14-57FC-6940-A4F6-84512DA90F1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7721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9F0A-A53B-F849-9B06-97978E2CDA5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8576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9F0A-A53B-F849-9B06-97978E2CDA5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4501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like to end with the works of Pete </a:t>
            </a:r>
            <a:r>
              <a:rPr lang="en-US" dirty="0" err="1" smtClean="0"/>
              <a:t>Keeley</a:t>
            </a:r>
            <a:r>
              <a:rPr lang="en-US" dirty="0" smtClean="0"/>
              <a:t>, Unilever’s IT lead</a:t>
            </a:r>
            <a:r>
              <a:rPr lang="en-US" baseline="0" dirty="0" smtClean="0"/>
              <a:t> for cloud;</a:t>
            </a:r>
          </a:p>
          <a:p>
            <a:r>
              <a:rPr lang="en-US" baseline="0" dirty="0" smtClean="0"/>
              <a:t>“…”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880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431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06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If</a:t>
            </a:r>
            <a:r>
              <a:rPr lang="en-US" baseline="0" dirty="0" smtClean="0"/>
              <a:t> the path were to represent all 3 billion letters and 20,000 genes of the human genome at the same scale, it would circle the world ten times.</a:t>
            </a:r>
          </a:p>
          <a:p>
            <a:r>
              <a:rPr lang="en-US" baseline="0" dirty="0" smtClean="0"/>
              <a:t>Remember that we contain this complete instruction set in every single cell in our body!</a:t>
            </a:r>
          </a:p>
          <a:p>
            <a:r>
              <a:rPr lang="en-US" baseline="0" dirty="0" smtClean="0"/>
              <a:t>The sequence was first published in 2000 by the human genome project, which took 10 years. </a:t>
            </a:r>
          </a:p>
          <a:p>
            <a:r>
              <a:rPr lang="en-US" baseline="0" dirty="0" smtClean="0"/>
              <a:t>The cost of the DNA sequencing was well over $100M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671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4204F-B7E2-9E4E-A3EB-2A71CA263E0C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32E3591-7841-47D9-9074-3BE670EBDAED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4204F-B7E2-9E4E-A3EB-2A71CA263E0C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6F456-E1C9-B342-8549-161DD88F5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451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800600"/>
            <a:ext cx="8229601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1700" y="612775"/>
            <a:ext cx="65151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5367338"/>
            <a:ext cx="822960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171699" y="415925"/>
            <a:ext cx="6515099" cy="196850"/>
          </a:xfrm>
        </p:spPr>
        <p:txBody>
          <a:bodyPr anchor="t">
            <a:noAutofit/>
          </a:bodyPr>
          <a:lstStyle>
            <a:lvl1pPr algn="r">
              <a:buNone/>
              <a:defRPr sz="1000" b="1" i="0"/>
            </a:lvl1pPr>
          </a:lstStyle>
          <a:p>
            <a:pPr lvl="0"/>
            <a:r>
              <a:rPr lang="en-GB" dirty="0" smtClean="0"/>
              <a:t>Click to edit Picture caption</a:t>
            </a:r>
            <a:endParaRPr lang="en-US" dirty="0"/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22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Strata | London</a:t>
            </a:r>
            <a:endParaRPr lang="en-US" dirty="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4701"/>
            <a:ext cx="7772400" cy="13105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3165"/>
            <a:ext cx="7772400" cy="69638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DB001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</a:t>
            </a:r>
          </a:p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685800" y="4129548"/>
            <a:ext cx="4615426" cy="696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891160" y="4129548"/>
            <a:ext cx="2567039" cy="696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0212 background 2 plain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538" y="5458791"/>
            <a:ext cx="1088524" cy="200025"/>
          </a:xfrm>
        </p:spPr>
        <p:txBody>
          <a:bodyPr lIns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r>
              <a:rPr lang="en-US" sz="1100" dirty="0" smtClean="0"/>
              <a:t>©Eagle Genomics Ltd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12 background 1 plain7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673600"/>
            <a:ext cx="8229601" cy="139531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Eagle_logo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03500" y="475728"/>
            <a:ext cx="3530600" cy="3878976"/>
          </a:xfrm>
          <a:prstGeom prst="rect">
            <a:avLst/>
          </a:prstGeom>
        </p:spPr>
      </p:pic>
      <p:sp>
        <p:nvSpPr>
          <p:cNvPr id="8" name="Text Placeholder 7"/>
          <p:cNvSpPr txBox="1">
            <a:spLocks/>
          </p:cNvSpPr>
          <p:nvPr userDrawn="1"/>
        </p:nvSpPr>
        <p:spPr>
          <a:xfrm>
            <a:off x="4440865" y="6500202"/>
            <a:ext cx="1088524" cy="2000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©Eagle Genomics Ltd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1000" b="0" i="0" u="none" strike="noStrike" kern="1200" cap="none" spc="0" normalizeH="0" baseline="-25000" noProof="0" dirty="0">
              <a:ln>
                <a:noFill/>
              </a:ln>
              <a:solidFill>
                <a:srgbClr val="86889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625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467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087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3900" y="475727"/>
            <a:ext cx="6692900" cy="1395315"/>
          </a:xfrm>
        </p:spPr>
        <p:txBody>
          <a:bodyPr/>
          <a:lstStyle/>
          <a:p>
            <a:r>
              <a:rPr lang="en-GB" dirty="0" smtClean="0"/>
              <a:t>Click to edit Master general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0099"/>
            <a:ext cx="8229600" cy="3665385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40865" y="6500202"/>
            <a:ext cx="1088524" cy="200025"/>
          </a:xfrm>
        </p:spPr>
        <p:txBody>
          <a:bodyPr lIns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r>
              <a:rPr lang="en-US" sz="1100" dirty="0" smtClean="0"/>
              <a:t>©Eagle Genomics Ltd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334001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457200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Strata | London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598517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75727"/>
            <a:ext cx="6705600" cy="139531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82800"/>
            <a:ext cx="4038600" cy="404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82800"/>
            <a:ext cx="4038600" cy="404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5334001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457200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Strata | London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598517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475727"/>
            <a:ext cx="6667500" cy="139531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4173"/>
            <a:ext cx="4040188" cy="63976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rgbClr val="DB001B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53935"/>
            <a:ext cx="4040188" cy="3119046"/>
          </a:xfrm>
        </p:spPr>
        <p:txBody>
          <a:bodyPr/>
          <a:lstStyle>
            <a:lvl1pPr>
              <a:buClr>
                <a:srgbClr val="FABD5C"/>
              </a:buClr>
              <a:defRPr sz="2400" b="0" i="0">
                <a:latin typeface="Calibri"/>
                <a:cs typeface="Calibri"/>
              </a:defRPr>
            </a:lvl1pPr>
            <a:lvl2pPr>
              <a:buClr>
                <a:srgbClr val="FABD5C"/>
              </a:buClr>
              <a:defRPr sz="2000" b="0" i="0">
                <a:latin typeface="Calibri"/>
                <a:cs typeface="Calibri"/>
              </a:defRPr>
            </a:lvl2pPr>
            <a:lvl3pPr>
              <a:buClr>
                <a:srgbClr val="FABD5C"/>
              </a:buClr>
              <a:defRPr sz="1800" b="0" i="0">
                <a:latin typeface="Calibri"/>
                <a:cs typeface="Calibri"/>
              </a:defRPr>
            </a:lvl3pPr>
            <a:lvl4pPr>
              <a:buClr>
                <a:srgbClr val="FABD5C"/>
              </a:buClr>
              <a:defRPr sz="1600" b="0" i="0">
                <a:latin typeface="Calibri"/>
                <a:cs typeface="Calibri"/>
              </a:defRPr>
            </a:lvl4pPr>
            <a:lvl5pPr>
              <a:buClr>
                <a:srgbClr val="FABD5C"/>
              </a:buClr>
              <a:defRPr sz="1600" b="0" i="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4173"/>
            <a:ext cx="4041775" cy="63976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rgbClr val="DB001B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53935"/>
            <a:ext cx="4041775" cy="3119046"/>
          </a:xfrm>
        </p:spPr>
        <p:txBody>
          <a:bodyPr/>
          <a:lstStyle>
            <a:lvl1pPr>
              <a:buClr>
                <a:srgbClr val="FABD5C"/>
              </a:buClr>
              <a:defRPr sz="2400"/>
            </a:lvl1pPr>
            <a:lvl2pPr>
              <a:buClr>
                <a:srgbClr val="FABD5C"/>
              </a:buClr>
              <a:defRPr sz="2000"/>
            </a:lvl2pPr>
            <a:lvl3pPr>
              <a:buClr>
                <a:srgbClr val="FABD5C"/>
              </a:buClr>
              <a:defRPr sz="1800"/>
            </a:lvl3pPr>
            <a:lvl4pPr>
              <a:buClr>
                <a:srgbClr val="FABD5C"/>
              </a:buClr>
              <a:defRPr sz="1600"/>
            </a:lvl4pPr>
            <a:lvl5pPr>
              <a:buClr>
                <a:srgbClr val="FABD5C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66762" y="108857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4399"/>
            <a:ext cx="3008313" cy="681909"/>
          </a:xfrm>
          <a:solidFill>
            <a:srgbClr val="868898"/>
          </a:solidFill>
        </p:spPr>
        <p:txBody>
          <a:bodyPr anchor="t"/>
          <a:lstStyle>
            <a:lvl1pPr algn="l">
              <a:defRPr sz="2000" b="0">
                <a:solidFill>
                  <a:srgbClr val="FABD5C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buClr>
                <a:srgbClr val="FABD5C"/>
              </a:buClr>
              <a:defRPr sz="2800"/>
            </a:lvl2pPr>
            <a:lvl3pPr>
              <a:buClr>
                <a:srgbClr val="FABD5C"/>
              </a:buClr>
              <a:defRPr sz="2400"/>
            </a:lvl3pPr>
            <a:lvl4pPr>
              <a:buClr>
                <a:srgbClr val="FABD5C"/>
              </a:buClr>
              <a:defRPr sz="2000"/>
            </a:lvl4pPr>
            <a:lvl5pPr>
              <a:buClr>
                <a:srgbClr val="FABD5C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66309"/>
            <a:ext cx="3008313" cy="3259854"/>
          </a:xfrm>
          <a:solidFill>
            <a:srgbClr val="868898"/>
          </a:solidFill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457200" y="2260600"/>
            <a:ext cx="8229600" cy="38354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244600" y="3213100"/>
          <a:ext cx="6096000" cy="1173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802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43100" y="2209800"/>
            <a:ext cx="6743700" cy="38481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5334000" y="6408127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October 2012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457199" y="6408127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598516" y="6408127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FABD5C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0212 background 2 plain-9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41538" y="5458791"/>
            <a:ext cx="1088524" cy="200025"/>
          </a:xfrm>
        </p:spPr>
        <p:txBody>
          <a:bodyPr lIns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r>
              <a:rPr lang="en-US" sz="1100" dirty="0" smtClean="0"/>
              <a:t>©Eagle Genomics Ltd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212 background 2 plain-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4701"/>
            <a:ext cx="7772400" cy="13105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3165"/>
            <a:ext cx="7772400" cy="69638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DB001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</a:t>
            </a:r>
          </a:p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685800" y="4129548"/>
            <a:ext cx="4615426" cy="696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O’Reilly Strata | London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891160" y="4129548"/>
            <a:ext cx="2567039" cy="696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October 2012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41538" y="5458791"/>
            <a:ext cx="1088524" cy="200025"/>
          </a:xfrm>
        </p:spPr>
        <p:txBody>
          <a:bodyPr lIns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r>
              <a:rPr lang="en-US" sz="1100" dirty="0" smtClean="0"/>
              <a:t>©Eagle Genomics Ltd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212 background 1 plain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0" y="475727"/>
            <a:ext cx="6743700" cy="1395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08200"/>
            <a:ext cx="8229600" cy="401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4000" y="6438290"/>
            <a:ext cx="2264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ABD5C"/>
                </a:solidFill>
                <a:latin typeface="Calibri"/>
                <a:cs typeface="Calibri"/>
              </a:defRPr>
            </a:lvl1pPr>
          </a:lstStyle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October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438290"/>
            <a:ext cx="4156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ABD5C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Strata |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8516" y="6438290"/>
            <a:ext cx="108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FABD5C"/>
                </a:solidFill>
                <a:latin typeface="Calibri"/>
                <a:cs typeface="Calibri"/>
              </a:defRPr>
            </a:lvl1pPr>
          </a:lstStyle>
          <a:p>
            <a:fld id="{BB412F07-A5FC-4641-9D11-24FB90A8A4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agle_logo_RGB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57200" y="475728"/>
            <a:ext cx="1270000" cy="1395315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 userDrawn="1"/>
        </p:nvSpPr>
        <p:spPr>
          <a:xfrm>
            <a:off x="4440865" y="6500202"/>
            <a:ext cx="1088524" cy="2000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©Eagle Genomics Ltd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1000" b="0" i="0" u="none" strike="noStrike" kern="1200" cap="none" spc="0" normalizeH="0" baseline="-25000" noProof="0" dirty="0">
              <a:ln>
                <a:noFill/>
              </a:ln>
              <a:solidFill>
                <a:srgbClr val="86889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3" r:id="rId4"/>
    <p:sldLayoutId id="2147483656" r:id="rId5"/>
    <p:sldLayoutId id="2147483668" r:id="rId6"/>
    <p:sldLayoutId id="2147483664" r:id="rId7"/>
    <p:sldLayoutId id="2147483658" r:id="rId8"/>
    <p:sldLayoutId id="2147483649" r:id="rId9"/>
    <p:sldLayoutId id="2147483663" r:id="rId10"/>
    <p:sldLayoutId id="2147483665" r:id="rId11"/>
    <p:sldLayoutId id="2147483655" r:id="rId12"/>
    <p:sldLayoutId id="2147483669" r:id="rId13"/>
    <p:sldLayoutId id="2147483670" r:id="rId14"/>
    <p:sldLayoutId id="2147483673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DB001B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ABD5C"/>
        </a:buClr>
        <a:buFont typeface="Arial"/>
        <a:buChar char="•"/>
        <a:defRPr sz="3200" b="0" i="0" kern="1200">
          <a:solidFill>
            <a:srgbClr val="595959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ABD5C"/>
        </a:buClr>
        <a:buFont typeface="Arial"/>
        <a:buChar char="–"/>
        <a:defRPr sz="2800" b="0" i="0" kern="1200">
          <a:solidFill>
            <a:srgbClr val="595959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ABD5C"/>
        </a:buClr>
        <a:buFont typeface="Arial"/>
        <a:buChar char="•"/>
        <a:defRPr sz="2400" b="0" i="0" kern="1200">
          <a:solidFill>
            <a:srgbClr val="595959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ABD5C"/>
        </a:buClr>
        <a:buFont typeface="Arial"/>
        <a:buChar char="–"/>
        <a:defRPr sz="2000" b="0" i="0" kern="1200">
          <a:solidFill>
            <a:srgbClr val="595959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ABD5C"/>
        </a:buClr>
        <a:buFont typeface="Arial"/>
        <a:buChar char="»"/>
        <a:defRPr sz="2000" b="0" i="0" kern="1200">
          <a:solidFill>
            <a:srgbClr val="595959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38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4766"/>
            <a:ext cx="7772400" cy="743791"/>
          </a:xfrm>
        </p:spPr>
        <p:txBody>
          <a:bodyPr>
            <a:noAutofit/>
          </a:bodyPr>
          <a:lstStyle/>
          <a:p>
            <a:r>
              <a:rPr lang="en-US" sz="3400" dirty="0" smtClean="0"/>
              <a:t>Big (sequence) data in pharmaceutical R&amp;D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960" y="3510692"/>
            <a:ext cx="7772400" cy="69638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William Spooner, CTO and Founder, Eagle Genomics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41538" y="5458791"/>
            <a:ext cx="1088524" cy="200025"/>
          </a:xfrm>
        </p:spPr>
        <p:txBody>
          <a:bodyPr lIns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r>
              <a:rPr lang="en-US" sz="1100" dirty="0" smtClean="0"/>
              <a:t>©Eagle Genomics Ltd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7765" y="436282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5334000" y="6438290"/>
            <a:ext cx="2264515" cy="365125"/>
          </a:xfrm>
        </p:spPr>
        <p:txBody>
          <a:bodyPr/>
          <a:lstStyle/>
          <a:p>
            <a:fld id="{7B0B6A63-98C4-CC4A-8F7D-55DDF3A099C6}" type="datetime4">
              <a:rPr lang="en-US" smtClean="0"/>
              <a:pPr/>
              <a:t>October 16,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57199" y="6438290"/>
            <a:ext cx="4156185" cy="365125"/>
          </a:xfrm>
        </p:spPr>
        <p:txBody>
          <a:bodyPr/>
          <a:lstStyle/>
          <a:p>
            <a:r>
              <a:rPr lang="en-US" smtClean="0"/>
              <a:t>Type footer in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598516" y="6438290"/>
            <a:ext cx="1088284" cy="365125"/>
          </a:xfrm>
        </p:spPr>
        <p:txBody>
          <a:bodyPr/>
          <a:lstStyle/>
          <a:p>
            <a:fld id="{BB412F07-A5FC-4641-9D11-24FB90A8A4E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Eagle_logo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86463"/>
            <a:ext cx="1270000" cy="13953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184399"/>
            <a:ext cx="3008313" cy="681909"/>
          </a:xfrm>
          <a:prstGeom prst="rect">
            <a:avLst/>
          </a:prstGeom>
          <a:solidFill>
            <a:srgbClr val="868898"/>
          </a:solidFill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DB001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800" dirty="0" smtClean="0">
                <a:solidFill>
                  <a:srgbClr val="FABD5C"/>
                </a:solidFill>
              </a:rPr>
              <a:t>Next Generation DNA Sequencing (NGS)</a:t>
            </a:r>
            <a:endParaRPr lang="en-US" sz="2800" dirty="0">
              <a:solidFill>
                <a:srgbClr val="FABD5C"/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57200" y="2866309"/>
            <a:ext cx="3008313" cy="3259854"/>
          </a:xfrm>
          <a:prstGeom prst="rect">
            <a:avLst/>
          </a:prstGeom>
          <a:solidFill>
            <a:srgbClr val="868898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Latest figures (2012)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Takes 10 days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Costs $10,000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Costs still falling rapidly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60169" y="1520226"/>
            <a:ext cx="16838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S. Ballard (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CC BY-SA 2.0)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31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217ECE0-0EBF-E94B-9FB9-DAD41BF18CB4}" type="datetimeFigureOut">
              <a:rPr lang="en-GB" smtClean="0"/>
              <a:pPr/>
              <a:t>10/16/12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8334A36-90F4-CF45-88E0-98EBFC0D3AD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841"/>
            <a:ext cx="9144001" cy="483215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184399"/>
            <a:ext cx="3008313" cy="1024421"/>
          </a:xfrm>
          <a:prstGeom prst="rect">
            <a:avLst/>
          </a:prstGeom>
          <a:solidFill>
            <a:srgbClr val="868898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DB001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dirty="0" smtClean="0">
                <a:solidFill>
                  <a:srgbClr val="FABD5C"/>
                </a:solidFill>
              </a:rPr>
              <a:t>1000 Human Genomes</a:t>
            </a:r>
            <a:endParaRPr lang="en-GB" sz="2800" dirty="0">
              <a:solidFill>
                <a:srgbClr val="FABD5C"/>
              </a:solidFill>
            </a:endParaRP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457200" y="3199813"/>
            <a:ext cx="3008313" cy="2917342"/>
          </a:xfrm>
          <a:prstGeom prst="rect">
            <a:avLst/>
          </a:prstGeom>
          <a:solidFill>
            <a:srgbClr val="868898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200 TB sequence data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917407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" b="-3"/>
          <a:stretch/>
        </p:blipFill>
        <p:spPr>
          <a:xfrm>
            <a:off x="2143898" y="286705"/>
            <a:ext cx="6542902" cy="58531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420"/>
            <a:ext cx="3008313" cy="90197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Processing 1000 genomes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113399"/>
            <a:ext cx="3008313" cy="303077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Sanger Institute HPC: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10,000 cores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10 PB storage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Supported by a large team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622296" y="1844478"/>
            <a:ext cx="13032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© T. Harris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5050" y="5818386"/>
            <a:ext cx="511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Genome Research Ltd.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432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3882177" y="4575685"/>
            <a:ext cx="4044871" cy="658219"/>
          </a:xfrm>
          <a:prstGeom prst="wedgeRoundRectCallout">
            <a:avLst>
              <a:gd name="adj1" fmla="val 79379"/>
              <a:gd name="adj2" fmla="val 140358"/>
              <a:gd name="adj3" fmla="val 16667"/>
            </a:avLst>
          </a:prstGeom>
          <a:solidFill>
            <a:schemeClr val="bg2">
              <a:lumMod val="75000"/>
              <a:alpha val="80000"/>
            </a:schemeClr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solidFill>
                  <a:srgbClr val="FF6600"/>
                </a:solidFill>
              </a:rPr>
              <a:t>$1000 genome</a:t>
            </a:r>
            <a:br>
              <a:rPr lang="en-GB" dirty="0" smtClean="0">
                <a:solidFill>
                  <a:srgbClr val="FF6600"/>
                </a:solidFill>
              </a:rPr>
            </a:br>
            <a:r>
              <a:rPr lang="en-GB" dirty="0" smtClean="0">
                <a:solidFill>
                  <a:srgbClr val="FF6600"/>
                </a:solidFill>
              </a:rPr>
              <a:t>~$0.01 </a:t>
            </a:r>
            <a:r>
              <a:rPr lang="en-GB" dirty="0" err="1" smtClean="0">
                <a:solidFill>
                  <a:srgbClr val="FF6600"/>
                </a:solidFill>
              </a:rPr>
              <a:t>Mbase</a:t>
            </a:r>
            <a:r>
              <a:rPr lang="en-GB" dirty="0" smtClean="0">
                <a:solidFill>
                  <a:srgbClr val="FF6600"/>
                </a:solidFill>
              </a:rPr>
              <a:t> (30x coverage)</a:t>
            </a:r>
            <a:endParaRPr lang="en-GB" dirty="0">
              <a:solidFill>
                <a:srgbClr val="FF66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15258" y="2596115"/>
            <a:ext cx="3080999" cy="2395174"/>
            <a:chOff x="5836082" y="3440051"/>
            <a:chExt cx="1929284" cy="239517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868239" y="3440051"/>
              <a:ext cx="1897127" cy="353651"/>
            </a:xfrm>
            <a:prstGeom prst="line">
              <a:avLst/>
            </a:prstGeom>
            <a:ln w="5080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rot="10800000">
              <a:off x="5836082" y="3665098"/>
              <a:ext cx="1929283" cy="2170127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280812"/>
            <a:ext cx="8227411" cy="280936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23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the analysis bottleneck?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</a:t>
            </a:r>
            <a:r>
              <a:rPr lang="en-US" sz="2400" u="sng" dirty="0" smtClean="0"/>
              <a:t>Researcher</a:t>
            </a:r>
            <a:r>
              <a:rPr lang="en-US" sz="2400" dirty="0" smtClean="0">
                <a:solidFill>
                  <a:srgbClr val="CA6661"/>
                </a:solidFill>
              </a:rPr>
              <a:t> </a:t>
            </a:r>
            <a:r>
              <a:rPr lang="en-US" sz="2400" dirty="0" smtClean="0"/>
              <a:t>Productivity</a:t>
            </a:r>
          </a:p>
          <a:p>
            <a:r>
              <a:rPr lang="en-US" sz="2400" dirty="0"/>
              <a:t>Poor </a:t>
            </a:r>
            <a:r>
              <a:rPr lang="en-US" sz="2400" u="sng" dirty="0"/>
              <a:t>Experimental</a:t>
            </a:r>
            <a:r>
              <a:rPr lang="en-US" sz="2400" dirty="0" smtClean="0"/>
              <a:t> Reproducibility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98516" y="6438290"/>
            <a:ext cx="1088284" cy="365125"/>
          </a:xfrm>
        </p:spPr>
        <p:txBody>
          <a:bodyPr/>
          <a:lstStyle/>
          <a:p>
            <a:fld id="{BB412F07-A5FC-4641-9D11-24FB90A8A4E2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918865" y="6033009"/>
            <a:ext cx="63667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918865" y="3144728"/>
            <a:ext cx="0" cy="28882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918865" y="3488918"/>
            <a:ext cx="6264578" cy="2149627"/>
            <a:chOff x="1429993" y="2568626"/>
            <a:chExt cx="6264578" cy="2651412"/>
          </a:xfrm>
        </p:grpSpPr>
        <p:cxnSp>
          <p:nvCxnSpPr>
            <p:cNvPr id="45" name="Curved Connector 44"/>
            <p:cNvCxnSpPr/>
            <p:nvPr/>
          </p:nvCxnSpPr>
          <p:spPr>
            <a:xfrm>
              <a:off x="1429993" y="2568626"/>
              <a:ext cx="3254374" cy="2651412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/>
            <p:nvPr/>
          </p:nvCxnSpPr>
          <p:spPr>
            <a:xfrm rot="10800000" flipV="1">
              <a:off x="4684368" y="2568626"/>
              <a:ext cx="3010203" cy="2651412"/>
            </a:xfrm>
            <a:prstGeom prst="curvedConnector3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 rot="16200000">
            <a:off x="-575459" y="4360075"/>
            <a:ext cx="2377574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Researcher effort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54381" y="6033009"/>
            <a:ext cx="4238209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Progression through experiment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8865" y="3117719"/>
            <a:ext cx="1621443" cy="3243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>
                <a:solidFill>
                  <a:schemeClr val="tx1">
                    <a:tint val="75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tx1">
                    <a:tint val="75000"/>
                  </a:schemeClr>
                </a:solidFill>
              </a:rPr>
              <a:t>ollection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40308" y="3117719"/>
            <a:ext cx="3117414" cy="3243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>
                <a:solidFill>
                  <a:schemeClr val="tx1">
                    <a:tint val="75000"/>
                  </a:schemeClr>
                </a:solidFill>
              </a:rPr>
              <a:t>a</a:t>
            </a:r>
            <a:r>
              <a:rPr lang="en-US" sz="2000" b="1" dirty="0" smtClean="0">
                <a:solidFill>
                  <a:schemeClr val="tx1">
                    <a:tint val="75000"/>
                  </a:schemeClr>
                </a:solidFill>
              </a:rPr>
              <a:t>nalysis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2000" y="3117709"/>
            <a:ext cx="1621443" cy="3243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 smtClean="0">
                <a:solidFill>
                  <a:schemeClr val="tx1">
                    <a:tint val="75000"/>
                  </a:schemeClr>
                </a:solidFill>
              </a:rPr>
              <a:t>reporting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40" name="Straight Connector 39"/>
          <p:cNvCxnSpPr>
            <a:stCxn id="37" idx="3"/>
          </p:cNvCxnSpPr>
          <p:nvPr/>
        </p:nvCxnSpPr>
        <p:spPr>
          <a:xfrm>
            <a:off x="2540308" y="3279913"/>
            <a:ext cx="0" cy="2753091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69921" y="3279918"/>
            <a:ext cx="0" cy="2753091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 flipV="1">
            <a:off x="918865" y="3485440"/>
            <a:ext cx="6264578" cy="2149627"/>
            <a:chOff x="1429993" y="2568626"/>
            <a:chExt cx="6264578" cy="2651412"/>
          </a:xfrm>
        </p:grpSpPr>
        <p:cxnSp>
          <p:nvCxnSpPr>
            <p:cNvPr id="43" name="Curved Connector 42"/>
            <p:cNvCxnSpPr/>
            <p:nvPr/>
          </p:nvCxnSpPr>
          <p:spPr>
            <a:xfrm>
              <a:off x="1429993" y="2568626"/>
              <a:ext cx="3254374" cy="2651412"/>
            </a:xfrm>
            <a:prstGeom prst="curvedConnector3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/>
            <p:nvPr/>
          </p:nvCxnSpPr>
          <p:spPr>
            <a:xfrm rot="10800000" flipV="1">
              <a:off x="4684368" y="2568626"/>
              <a:ext cx="3010203" cy="2651412"/>
            </a:xfrm>
            <a:prstGeom prst="curvedConnector3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315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926" t="13072" b="128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1" y="0"/>
            <a:ext cx="9144000" cy="112058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GB" sz="5800" dirty="0" err="1" smtClean="0">
                <a:solidFill>
                  <a:srgbClr val="FABD5C"/>
                </a:solidFill>
                <a:latin typeface="Bank Gothic"/>
                <a:cs typeface="Bank Gothic"/>
              </a:rPr>
              <a:t>Pharma’s</a:t>
            </a:r>
            <a:r>
              <a:rPr lang="en-GB" sz="5800" dirty="0" smtClean="0">
                <a:solidFill>
                  <a:srgbClr val="FABD5C"/>
                </a:solidFill>
                <a:latin typeface="Bank Gothic"/>
                <a:cs typeface="Bank Gothic"/>
              </a:rPr>
              <a:t> 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36" y="655917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Image: Public Domain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25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90865" y="0"/>
            <a:ext cx="1753135" cy="3649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960" y="365941"/>
            <a:ext cx="5130800" cy="515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368" y="3420485"/>
            <a:ext cx="1558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Nurture</a:t>
            </a:r>
            <a:r>
              <a:rPr lang="en-GB" sz="2400" b="1" dirty="0" smtClean="0">
                <a:solidFill>
                  <a:srgbClr val="995612"/>
                </a:solidFill>
              </a:rPr>
              <a:t/>
            </a:r>
            <a:br>
              <a:rPr lang="en-GB" sz="2400" b="1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Build trust, </a:t>
            </a:r>
            <a:br>
              <a:rPr lang="en-GB" sz="2400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shared </a:t>
            </a:r>
            <a:br>
              <a:rPr lang="en-GB" sz="2400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language</a:t>
            </a:r>
            <a:endParaRPr lang="en-GB" sz="2400" b="1" dirty="0">
              <a:solidFill>
                <a:srgbClr val="99561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629" y="867419"/>
            <a:ext cx="17660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Collaborate</a:t>
            </a:r>
            <a:r>
              <a:rPr lang="en-GB" sz="2400" b="1" dirty="0" smtClean="0">
                <a:solidFill>
                  <a:srgbClr val="995612"/>
                </a:solidFill>
              </a:rPr>
              <a:t/>
            </a:r>
            <a:br>
              <a:rPr lang="en-GB" sz="2400" b="1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Enterprise</a:t>
            </a:r>
          </a:p>
          <a:p>
            <a:r>
              <a:rPr lang="en-GB" sz="2400" dirty="0" smtClean="0">
                <a:solidFill>
                  <a:srgbClr val="995612"/>
                </a:solidFill>
              </a:rPr>
              <a:t>Academia</a:t>
            </a:r>
          </a:p>
          <a:p>
            <a:r>
              <a:rPr lang="en-GB" sz="2400" dirty="0" smtClean="0">
                <a:solidFill>
                  <a:srgbClr val="995612"/>
                </a:solidFill>
              </a:rPr>
              <a:t>Government</a:t>
            </a:r>
          </a:p>
          <a:p>
            <a:r>
              <a:rPr lang="en-GB" sz="2400" dirty="0" smtClean="0">
                <a:solidFill>
                  <a:srgbClr val="995612"/>
                </a:solidFill>
              </a:rPr>
              <a:t>Foundations</a:t>
            </a:r>
            <a:endParaRPr lang="en-GB" sz="2400" b="1" dirty="0">
              <a:solidFill>
                <a:srgbClr val="99561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4460" y="2316605"/>
            <a:ext cx="3075166" cy="108926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Open</a:t>
            </a:r>
            <a:br>
              <a:rPr lang="en-GB" b="1" dirty="0" smtClean="0">
                <a:solidFill>
                  <a:srgbClr val="FF0000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Innovation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9391" y="867419"/>
            <a:ext cx="2408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>
                <a:solidFill>
                  <a:srgbClr val="FF0000"/>
                </a:solidFill>
              </a:rPr>
              <a:t>Explore</a:t>
            </a:r>
            <a:r>
              <a:rPr lang="en-GB" sz="2400" b="1" dirty="0" smtClean="0">
                <a:solidFill>
                  <a:srgbClr val="995612"/>
                </a:solidFill>
              </a:rPr>
              <a:t/>
            </a:r>
            <a:br>
              <a:rPr lang="en-GB" sz="2400" b="1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Work together to find a common purpose</a:t>
            </a:r>
            <a:endParaRPr lang="en-GB" sz="2400" b="1" dirty="0">
              <a:solidFill>
                <a:srgbClr val="99561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4677" y="3420485"/>
            <a:ext cx="22834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 smtClean="0">
                <a:solidFill>
                  <a:srgbClr val="FF0000"/>
                </a:solidFill>
              </a:rPr>
              <a:t>Exploit</a:t>
            </a:r>
            <a:r>
              <a:rPr lang="en-GB" sz="2400" b="1" dirty="0" smtClean="0">
                <a:solidFill>
                  <a:srgbClr val="995612"/>
                </a:solidFill>
              </a:rPr>
              <a:t/>
            </a:r>
            <a:br>
              <a:rPr lang="en-GB" sz="2400" b="1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Turn ideas into</a:t>
            </a:r>
            <a:br>
              <a:rPr lang="en-GB" sz="2400" dirty="0" smtClean="0">
                <a:solidFill>
                  <a:srgbClr val="995612"/>
                </a:solidFill>
              </a:rPr>
            </a:br>
            <a:r>
              <a:rPr lang="en-GB" sz="2400" dirty="0" smtClean="0">
                <a:solidFill>
                  <a:srgbClr val="995612"/>
                </a:solidFill>
              </a:rPr>
              <a:t>tangible benefits</a:t>
            </a:r>
            <a:endParaRPr lang="en-GB" sz="2400" b="1" dirty="0">
              <a:solidFill>
                <a:srgbClr val="995612"/>
              </a:solidFill>
            </a:endParaRPr>
          </a:p>
        </p:txBody>
      </p:sp>
      <p:pic>
        <p:nvPicPr>
          <p:cNvPr id="6" name="Picture 5" descr="pistoia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89471" y="5099150"/>
            <a:ext cx="5729291" cy="1270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592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ision </a:t>
            </a:r>
            <a:r>
              <a:rPr lang="en-US" dirty="0"/>
              <a:t>for a platform to </a:t>
            </a:r>
            <a:r>
              <a:rPr lang="en-US" dirty="0" smtClean="0"/>
              <a:t>researchers; </a:t>
            </a:r>
          </a:p>
          <a:p>
            <a:pPr lvl="1"/>
            <a:r>
              <a:rPr lang="en-US" dirty="0" smtClean="0"/>
              <a:t>where </a:t>
            </a:r>
            <a:r>
              <a:rPr lang="en-US" dirty="0"/>
              <a:t>they can solve scientific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DNA/RNA sequence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tailored </a:t>
            </a:r>
            <a:r>
              <a:rPr lang="en-US" dirty="0"/>
              <a:t>to the needs of the pharmaceutical industry.</a:t>
            </a:r>
            <a:r>
              <a:rPr lang="en-GB" dirty="0"/>
              <a:t> </a:t>
            </a: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 smtClean="0">
                <a:solidFill>
                  <a:srgbClr val="DB001B"/>
                </a:solidFill>
              </a:rPr>
              <a:t>$50,000 proof-of-concept funding </a:t>
            </a:r>
            <a:endParaRPr lang="en-US" dirty="0">
              <a:solidFill>
                <a:srgbClr val="DB00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15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2556"/>
            <a:ext cx="8229600" cy="44591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ollaborate securely/easily </a:t>
            </a:r>
            <a:r>
              <a:rPr lang="en-US" dirty="0"/>
              <a:t>with other </a:t>
            </a:r>
            <a:r>
              <a:rPr lang="en-US" dirty="0" err="1" smtClean="0"/>
              <a:t>organisations</a:t>
            </a:r>
            <a:r>
              <a:rPr lang="en-US" dirty="0" smtClean="0"/>
              <a:t>/individuals</a:t>
            </a:r>
            <a:endParaRPr lang="en-US" dirty="0"/>
          </a:p>
          <a:p>
            <a:pPr lvl="1"/>
            <a:r>
              <a:rPr lang="en-US" dirty="0" smtClean="0"/>
              <a:t>Without </a:t>
            </a:r>
            <a:r>
              <a:rPr lang="en-US" dirty="0"/>
              <a:t>any risk to company </a:t>
            </a:r>
            <a:r>
              <a:rPr lang="en-US" dirty="0" smtClean="0"/>
              <a:t>firewalls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r>
              <a:rPr lang="en-US" dirty="0"/>
              <a:t>Secure access to the latest public data and applications, </a:t>
            </a:r>
          </a:p>
          <a:p>
            <a:pPr lvl="1"/>
            <a:r>
              <a:rPr lang="en-US" dirty="0"/>
              <a:t>Outsource management of rapidly changing resources.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Cost reduction</a:t>
            </a:r>
          </a:p>
          <a:p>
            <a:pPr lvl="1"/>
            <a:r>
              <a:rPr lang="en-US" dirty="0"/>
              <a:t>Convert capital expense to operational expense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Store </a:t>
            </a:r>
            <a:r>
              <a:rPr lang="en-US" dirty="0"/>
              <a:t>large amounts of data in an extensible way. </a:t>
            </a:r>
            <a:endParaRPr lang="en-US" dirty="0" smtClean="0"/>
          </a:p>
          <a:p>
            <a:pPr lvl="1"/>
            <a:r>
              <a:rPr lang="en-US" dirty="0" smtClean="0"/>
              <a:t>Internal </a:t>
            </a:r>
            <a:r>
              <a:rPr lang="en-US" dirty="0"/>
              <a:t>capacity planning cycles are </a:t>
            </a:r>
            <a:r>
              <a:rPr lang="en-US" dirty="0" smtClean="0"/>
              <a:t>much </a:t>
            </a:r>
            <a:r>
              <a:rPr lang="en-US" dirty="0"/>
              <a:t>longer </a:t>
            </a:r>
            <a:br>
              <a:rPr lang="en-US" dirty="0"/>
            </a:br>
            <a:r>
              <a:rPr lang="en-US" dirty="0" smtClean="0"/>
              <a:t>than </a:t>
            </a:r>
            <a:r>
              <a:rPr lang="en-US" dirty="0"/>
              <a:t>the </a:t>
            </a:r>
            <a:r>
              <a:rPr lang="en-US" dirty="0" smtClean="0"/>
              <a:t>time over </a:t>
            </a:r>
            <a:r>
              <a:rPr lang="en-US" dirty="0"/>
              <a:t>which demand varies. </a:t>
            </a:r>
          </a:p>
          <a:p>
            <a:pPr lvl="1"/>
            <a:r>
              <a:rPr lang="en-US" dirty="0" smtClean="0"/>
              <a:t>Applies </a:t>
            </a:r>
            <a:r>
              <a:rPr lang="en-US" dirty="0"/>
              <a:t>equally well to compute as to storage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/>
          <a:srcRect l="7660" r="7660" b="58190"/>
          <a:stretch/>
        </p:blipFill>
        <p:spPr>
          <a:xfrm>
            <a:off x="0" y="0"/>
            <a:ext cx="9144000" cy="210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50" t="3129" r="9876"/>
          <a:stretch/>
        </p:blipFill>
        <p:spPr>
          <a:xfrm>
            <a:off x="6572382" y="4483381"/>
            <a:ext cx="2354305" cy="16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25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for storage and analysis of DNA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Data/identity protection/privacy laws;</a:t>
            </a:r>
          </a:p>
          <a:p>
            <a:pPr lvl="1"/>
            <a:r>
              <a:rPr lang="en-US" dirty="0"/>
              <a:t>Varies between territories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Can affects where data must be located.</a:t>
            </a:r>
          </a:p>
          <a:p>
            <a:r>
              <a:rPr lang="en-US" dirty="0" smtClean="0"/>
              <a:t>If genomes = personal health information?</a:t>
            </a:r>
          </a:p>
          <a:p>
            <a:pPr lvl="1"/>
            <a:r>
              <a:rPr lang="en-US" dirty="0" smtClean="0"/>
              <a:t>Mandates compliance with HIPAA</a:t>
            </a:r>
          </a:p>
          <a:p>
            <a:r>
              <a:rPr lang="en-US" dirty="0" smtClean="0"/>
              <a:t>If analyses used in clinical trials?</a:t>
            </a:r>
          </a:p>
          <a:p>
            <a:pPr lvl="1"/>
            <a:r>
              <a:rPr lang="en-US" dirty="0" smtClean="0"/>
              <a:t>Mandates compliance with FDA’s 21 CFR part 11 B</a:t>
            </a:r>
          </a:p>
          <a:p>
            <a:r>
              <a:rPr lang="en-US" dirty="0" smtClean="0"/>
              <a:t>Information security management is key</a:t>
            </a:r>
          </a:p>
          <a:p>
            <a:pPr lvl="1"/>
            <a:r>
              <a:rPr lang="en-US" dirty="0" smtClean="0"/>
              <a:t>Certification, e.g. ISO27001, IASME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5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07" t="1609" r="1307" b="7647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-9993"/>
            <a:ext cx="9143999" cy="14403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lnSpc>
                <a:spcPct val="70000"/>
              </a:lnSpc>
              <a:spcBef>
                <a:spcPct val="0"/>
              </a:spcBef>
            </a:pPr>
            <a:r>
              <a:rPr lang="en-US" sz="4800" dirty="0" smtClean="0">
                <a:solidFill>
                  <a:srgbClr val="E46C0A"/>
                </a:solidFill>
                <a:latin typeface="Bank Gothic"/>
                <a:ea typeface="+mj-ea"/>
                <a:cs typeface="Bank Gothic"/>
              </a:rPr>
              <a:t>The dawn of the age of </a:t>
            </a:r>
            <a:r>
              <a:rPr lang="en-US" sz="7200" dirty="0" smtClean="0">
                <a:solidFill>
                  <a:srgbClr val="FF0000"/>
                </a:solidFill>
                <a:latin typeface="Bank Gothic"/>
                <a:ea typeface="+mj-ea"/>
                <a:cs typeface="Bank Gothic"/>
              </a:rPr>
              <a:t>genomic medicine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DA202B"/>
              </a:solidFill>
              <a:effectLst/>
              <a:uLnTx/>
              <a:uFillTx/>
              <a:latin typeface="Bank Gothic"/>
              <a:ea typeface="+mj-ea"/>
              <a:cs typeface="Bank Gothic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2695221" y="0"/>
            <a:ext cx="6448779" cy="685800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pPr lvl="1"/>
            <a:endParaRPr lang="en-GB" sz="3600" dirty="0" smtClean="0">
              <a:solidFill>
                <a:srgbClr val="FF0000"/>
              </a:solidFill>
              <a:latin typeface="Bank Gothic"/>
              <a:cs typeface="Bank Gothic"/>
            </a:endParaRPr>
          </a:p>
          <a:p>
            <a:pPr lvl="2"/>
            <a:endParaRPr lang="en-GB" sz="3200" dirty="0" smtClean="0">
              <a:solidFill>
                <a:srgbClr val="FF0000"/>
              </a:solidFill>
              <a:latin typeface="Bank Gothic"/>
              <a:cs typeface="Bank Gothic"/>
            </a:endParaRPr>
          </a:p>
          <a:p>
            <a:pPr lvl="2"/>
            <a:endParaRPr lang="en-GB" sz="3200" dirty="0" smtClean="0">
              <a:solidFill>
                <a:srgbClr val="FF0000"/>
              </a:solidFill>
              <a:latin typeface="Bank Gothic"/>
              <a:cs typeface="Bank Gothic"/>
            </a:endParaRPr>
          </a:p>
          <a:p>
            <a:pPr lvl="1"/>
            <a:endParaRPr lang="en-GB" sz="3600" dirty="0" smtClean="0">
              <a:solidFill>
                <a:srgbClr val="FF0000"/>
              </a:solidFill>
              <a:latin typeface="Bank Gothic"/>
              <a:cs typeface="Bank Gothic"/>
            </a:endParaRPr>
          </a:p>
          <a:p>
            <a:pPr lvl="1"/>
            <a:endParaRPr lang="en-GB" sz="3600" dirty="0">
              <a:solidFill>
                <a:srgbClr val="FF0000"/>
              </a:solidFill>
              <a:latin typeface="Bank Gothic"/>
              <a:cs typeface="Bank Gothic"/>
            </a:endParaRPr>
          </a:p>
          <a:p>
            <a:pPr lvl="1"/>
            <a:r>
              <a:rPr lang="en-GB" sz="3600" dirty="0" smtClean="0">
                <a:solidFill>
                  <a:srgbClr val="FABD5C"/>
                </a:solidFill>
                <a:latin typeface="Bank Gothic"/>
                <a:cs typeface="Bank Gothic"/>
              </a:rPr>
              <a:t>The Science</a:t>
            </a:r>
          </a:p>
          <a:p>
            <a:pPr lvl="1"/>
            <a:r>
              <a:rPr lang="en-GB" sz="3600" dirty="0" smtClean="0">
                <a:solidFill>
                  <a:srgbClr val="FABD5C"/>
                </a:solidFill>
                <a:latin typeface="Bank Gothic"/>
                <a:cs typeface="Bank Gothic"/>
              </a:rPr>
              <a:t>The Data Deluge</a:t>
            </a:r>
          </a:p>
          <a:p>
            <a:pPr lvl="1"/>
            <a:r>
              <a:rPr lang="en-GB" sz="3600" dirty="0" err="1" smtClean="0">
                <a:solidFill>
                  <a:srgbClr val="FABD5C"/>
                </a:solidFill>
                <a:latin typeface="Bank Gothic"/>
                <a:cs typeface="Bank Gothic"/>
              </a:rPr>
              <a:t>Pharma’s</a:t>
            </a:r>
            <a:r>
              <a:rPr lang="en-GB" sz="3600" dirty="0" smtClean="0">
                <a:solidFill>
                  <a:srgbClr val="FABD5C"/>
                </a:solidFill>
                <a:latin typeface="Bank Gothic"/>
                <a:cs typeface="Bank Gothic"/>
              </a:rPr>
              <a:t> Challenge</a:t>
            </a:r>
          </a:p>
          <a:p>
            <a:pPr lvl="1"/>
            <a:r>
              <a:rPr lang="en-GB" sz="3600" dirty="0" smtClean="0">
                <a:solidFill>
                  <a:srgbClr val="FABD5C"/>
                </a:solidFill>
                <a:latin typeface="Bank Gothic"/>
                <a:cs typeface="Bank Gothic"/>
              </a:rPr>
              <a:t>Eagle’s Response</a:t>
            </a:r>
            <a:endParaRPr lang="en-GB" sz="3600" dirty="0">
              <a:solidFill>
                <a:srgbClr val="FABD5C"/>
              </a:solidFill>
              <a:latin typeface="Bank Gothic"/>
              <a:cs typeface="Bank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Image: http://grayninja93.deviantart.com/art/Glow-125681900 CC-BY-NC-ND 3.0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99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1498440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1" y="0"/>
            <a:ext cx="9144000" cy="112058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GB" sz="5800" dirty="0" smtClean="0">
                <a:solidFill>
                  <a:srgbClr val="FABD5C"/>
                </a:solidFill>
                <a:latin typeface="Bank Gothic"/>
                <a:cs typeface="Bank Gothic"/>
              </a:rPr>
              <a:t>Eagle’s Solution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36" y="655917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Image: 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</a:rPr>
              <a:t>iStockphoto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 all rights reserved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03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443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-1" y="0"/>
            <a:ext cx="91590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5727"/>
            <a:ext cx="8229600" cy="1395315"/>
          </a:xfrm>
        </p:spPr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1717"/>
            <a:ext cx="8229600" cy="501048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u="sng" dirty="0"/>
              <a:t>Researchers</a:t>
            </a:r>
            <a:r>
              <a:rPr lang="en-US" sz="2800" dirty="0"/>
              <a:t> need </a:t>
            </a:r>
            <a:r>
              <a:rPr lang="en-US" sz="2800" dirty="0" smtClean="0"/>
              <a:t>a tool </a:t>
            </a:r>
            <a:r>
              <a:rPr lang="en-US" sz="2800" dirty="0"/>
              <a:t>that </a:t>
            </a:r>
            <a:r>
              <a:rPr lang="en-US" sz="2800" dirty="0" smtClean="0"/>
              <a:t>enables </a:t>
            </a:r>
            <a:r>
              <a:rPr lang="en-US" sz="2800" dirty="0"/>
              <a:t>flexible </a:t>
            </a:r>
            <a:r>
              <a:rPr lang="en-US" sz="2800" u="sng" dirty="0" smtClean="0"/>
              <a:t>experimental</a:t>
            </a:r>
            <a:r>
              <a:rPr lang="en-US" sz="2800" dirty="0" smtClean="0"/>
              <a:t> workflows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Distill</a:t>
            </a:r>
            <a:r>
              <a:rPr lang="en-US" sz="2400" dirty="0"/>
              <a:t>, mature, scale, apply, integrate, catalog, and </a:t>
            </a:r>
            <a:r>
              <a:rPr lang="en-US" sz="2400" dirty="0" smtClean="0"/>
              <a:t>share.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800" dirty="0" smtClean="0"/>
              <a:t>Provide </a:t>
            </a:r>
            <a:r>
              <a:rPr lang="en-US" sz="2800" dirty="0"/>
              <a:t>prototype </a:t>
            </a:r>
            <a:r>
              <a:rPr lang="en-US" sz="2800" dirty="0" smtClean="0"/>
              <a:t>experimental templates</a:t>
            </a:r>
            <a:endParaRPr lang="en-US" sz="2800" b="1" dirty="0"/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NOT Fixed </a:t>
            </a:r>
            <a:r>
              <a:rPr lang="en-US" sz="2400" dirty="0"/>
              <a:t>sample-centric workflows built around standing </a:t>
            </a:r>
            <a:r>
              <a:rPr lang="en-US" sz="2400" dirty="0" smtClean="0"/>
              <a:t>research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Provide </a:t>
            </a:r>
            <a:r>
              <a:rPr lang="en-US" sz="2800" dirty="0"/>
              <a:t>reusable </a:t>
            </a:r>
            <a:r>
              <a:rPr lang="en-US" sz="2800" dirty="0" smtClean="0"/>
              <a:t>analytic tools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NOT Massive</a:t>
            </a:r>
            <a:r>
              <a:rPr lang="en-US" sz="2400" dirty="0"/>
              <a:t>, inflexible, automated, analytic “solutions</a:t>
            </a:r>
            <a:r>
              <a:rPr lang="en-US" sz="2400" dirty="0" smtClean="0"/>
              <a:t>”</a:t>
            </a:r>
          </a:p>
          <a:p>
            <a:pPr>
              <a:lnSpc>
                <a:spcPct val="110000"/>
              </a:lnSpc>
            </a:pPr>
            <a:r>
              <a:rPr lang="en-US" sz="2800" i="1" dirty="0" smtClean="0"/>
              <a:t>Embrace researcher-</a:t>
            </a:r>
            <a:r>
              <a:rPr lang="en-US" sz="2800" i="1" dirty="0"/>
              <a:t>centric iterative </a:t>
            </a:r>
            <a:r>
              <a:rPr lang="en-US" sz="2800" i="1" dirty="0" smtClean="0"/>
              <a:t>process</a:t>
            </a:r>
            <a:endParaRPr lang="en-US" sz="2800" i="1" dirty="0"/>
          </a:p>
          <a:p>
            <a:pPr lvl="1">
              <a:lnSpc>
                <a:spcPct val="110000"/>
              </a:lnSpc>
            </a:pPr>
            <a:r>
              <a:rPr lang="en-US" sz="2400" i="1" dirty="0" smtClean="0"/>
              <a:t>DO NOT Try to take </a:t>
            </a:r>
            <a:r>
              <a:rPr lang="en-US" sz="2400" i="1" dirty="0"/>
              <a:t>the researcher out of the </a:t>
            </a:r>
            <a:r>
              <a:rPr lang="en-US" sz="2400" i="1" dirty="0" smtClean="0"/>
              <a:t>loop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36" y="655917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Image:OpenSeminar.org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CC-BY-NC-SA 3.0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8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3575050"/>
            <a:ext cx="12700" cy="12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8755" y="6041479"/>
            <a:ext cx="9162755" cy="8165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5" y="6041479"/>
            <a:ext cx="4578350" cy="816521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-10"/>
          <a:stretch/>
        </p:blipFill>
        <p:spPr>
          <a:xfrm>
            <a:off x="1939067" y="273050"/>
            <a:ext cx="6747733" cy="5853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4400"/>
            <a:ext cx="3008313" cy="625906"/>
          </a:xfrm>
        </p:spPr>
        <p:txBody>
          <a:bodyPr>
            <a:noAutofit/>
          </a:bodyPr>
          <a:lstStyle/>
          <a:p>
            <a:r>
              <a:rPr lang="en-GB" sz="2800" dirty="0" smtClean="0">
                <a:cs typeface="Verdana"/>
              </a:rPr>
              <a:t>HPC with AWS</a:t>
            </a:r>
            <a:endParaRPr lang="en-GB" sz="2800" dirty="0">
              <a:cs typeface="Bank Gothic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457200" y="2810306"/>
            <a:ext cx="3008313" cy="3297842"/>
          </a:xfrm>
          <a:solidFill>
            <a:srgbClr val="868898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Virtual supercomputer</a:t>
            </a:r>
          </a:p>
          <a:p>
            <a:r>
              <a:rPr lang="en-US" sz="2400" dirty="0" smtClean="0"/>
              <a:t>	50,000 cores</a:t>
            </a:r>
          </a:p>
          <a:p>
            <a:r>
              <a:rPr lang="en-US" sz="2400" dirty="0" smtClean="0"/>
              <a:t>	$5,000/hour</a:t>
            </a:r>
          </a:p>
          <a:p>
            <a:r>
              <a:rPr lang="en-US" sz="2400" dirty="0" smtClean="0"/>
              <a:t>Vs. Hardware cost of:</a:t>
            </a:r>
            <a:br>
              <a:rPr lang="en-US" sz="2400" dirty="0" smtClean="0"/>
            </a:br>
            <a:r>
              <a:rPr lang="en-US" sz="2400" dirty="0" smtClean="0"/>
              <a:t>	~$15,000,000</a:t>
            </a:r>
          </a:p>
          <a:p>
            <a:r>
              <a:rPr lang="en-US" sz="2400" dirty="0" smtClean="0"/>
              <a:t>Used for Protein </a:t>
            </a:r>
            <a:r>
              <a:rPr lang="en-US" sz="2400" dirty="0"/>
              <a:t>simulation </a:t>
            </a:r>
            <a:r>
              <a:rPr lang="en-US" sz="2400" dirty="0" smtClean="0"/>
              <a:t>experiment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8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443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74" y="5444000"/>
            <a:ext cx="2047300" cy="83256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66008" y="697013"/>
            <a:ext cx="7899115" cy="5572367"/>
          </a:xfrm>
          <a:prstGeom prst="roundRect">
            <a:avLst/>
          </a:prstGeom>
          <a:noFill/>
          <a:ln w="76200" cmpd="tri">
            <a:solidFill>
              <a:srgbClr val="FFA5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090" y="819280"/>
            <a:ext cx="3276108" cy="126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085" y="4527243"/>
            <a:ext cx="3328533" cy="603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448" y="3258238"/>
            <a:ext cx="1912020" cy="126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98" y="2193497"/>
            <a:ext cx="2706446" cy="66718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 r="22443"/>
          <a:stretch>
            <a:fillRect/>
          </a:stretch>
        </p:blipFill>
        <p:spPr>
          <a:xfrm>
            <a:off x="1967090" y="4155563"/>
            <a:ext cx="2702830" cy="974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9662" y="1238661"/>
            <a:ext cx="2228370" cy="772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498" y="3161830"/>
            <a:ext cx="2706446" cy="750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2157" y="2001174"/>
            <a:ext cx="3149976" cy="105222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934075" y="2088391"/>
            <a:ext cx="2003702" cy="2003702"/>
            <a:chOff x="4610159" y="2677011"/>
            <a:chExt cx="1482497" cy="1482497"/>
          </a:xfrm>
        </p:grpSpPr>
        <p:sp>
          <p:nvSpPr>
            <p:cNvPr id="14" name="Arc 13"/>
            <p:cNvSpPr/>
            <p:nvPr/>
          </p:nvSpPr>
          <p:spPr>
            <a:xfrm>
              <a:off x="4610159" y="2677011"/>
              <a:ext cx="1482497" cy="1308849"/>
            </a:xfrm>
            <a:prstGeom prst="arc">
              <a:avLst/>
            </a:prstGeom>
            <a:ln w="76200" cmpd="sng">
              <a:solidFill>
                <a:srgbClr val="DB001B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5400000">
              <a:off x="4696983" y="2763835"/>
              <a:ext cx="1482497" cy="1308849"/>
            </a:xfrm>
            <a:prstGeom prst="arc">
              <a:avLst/>
            </a:prstGeom>
            <a:ln w="76200" cmpd="sng">
              <a:solidFill>
                <a:srgbClr val="DB001B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16200000">
              <a:off x="4523335" y="2763835"/>
              <a:ext cx="1482497" cy="1308849"/>
            </a:xfrm>
            <a:prstGeom prst="arc">
              <a:avLst/>
            </a:prstGeom>
            <a:ln w="76200" cmpd="sng">
              <a:solidFill>
                <a:srgbClr val="DB001B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0800000">
              <a:off x="4610159" y="2850659"/>
              <a:ext cx="1482497" cy="1308849"/>
            </a:xfrm>
            <a:prstGeom prst="arc">
              <a:avLst/>
            </a:prstGeom>
            <a:ln w="76200" cmpd="sng">
              <a:solidFill>
                <a:srgbClr val="DB001B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55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lasticA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34604" y="1865356"/>
            <a:ext cx="6816881" cy="3786003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934887" y="3895217"/>
            <a:ext cx="4999037" cy="17478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/>
              <a:t>The platform for </a:t>
            </a:r>
            <a:r>
              <a:rPr lang="en-US" dirty="0"/>
              <a:t>storage, </a:t>
            </a:r>
            <a:r>
              <a:rPr lang="en-US" dirty="0" smtClean="0"/>
              <a:t>analysis and sharing </a:t>
            </a:r>
            <a:r>
              <a:rPr lang="en-US" dirty="0"/>
              <a:t>of life sciences </a:t>
            </a:r>
            <a:r>
              <a:rPr lang="en-US" dirty="0" smtClean="0"/>
              <a:t>data in the cloud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85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8238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Jul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1079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Aug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33920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Sep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26761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Oct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19602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Nov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2444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Dec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5286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98127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Feb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818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89659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82500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81192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66721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Jul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9562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Aug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52403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Sep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5244" y="5079403"/>
            <a:ext cx="492841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Oct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Pistoia Sequence Services Timeline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03417" y="5082988"/>
            <a:ext cx="8113057" cy="0"/>
          </a:xfrm>
          <a:prstGeom prst="line">
            <a:avLst/>
          </a:prstGeom>
          <a:ln>
            <a:headEnd type="arrow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120584" y="5374043"/>
            <a:ext cx="2196350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24814" y="5374043"/>
            <a:ext cx="3000997" cy="284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2012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18360055">
            <a:off x="67708" y="3839698"/>
            <a:ext cx="22115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chemeClr val="accent3"/>
                </a:solidFill>
              </a:rPr>
              <a:t>Start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 - RFP </a:t>
            </a:r>
            <a:r>
              <a:rPr lang="en-US" sz="2200" dirty="0">
                <a:solidFill>
                  <a:schemeClr val="tx1">
                    <a:tint val="75000"/>
                  </a:schemeClr>
                </a:solidFill>
              </a:rPr>
              <a:t>issued</a:t>
            </a:r>
          </a:p>
        </p:txBody>
      </p:sp>
      <p:sp>
        <p:nvSpPr>
          <p:cNvPr id="36" name="Rectangle 35"/>
          <p:cNvSpPr/>
          <p:nvPr/>
        </p:nvSpPr>
        <p:spPr>
          <a:xfrm rot="18360055">
            <a:off x="1060361" y="3714542"/>
            <a:ext cx="25209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Proposals Submitted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8360055">
            <a:off x="1481108" y="3622086"/>
            <a:ext cx="27494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Notification of funding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8360055">
            <a:off x="2419323" y="3194919"/>
            <a:ext cx="38054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rgbClr val="DB001B"/>
                </a:solidFill>
              </a:rPr>
              <a:t>ElasticAP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 implementation starts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rot="18360055">
            <a:off x="4037957" y="3774780"/>
            <a:ext cx="23719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AT&amp;T ‘</a:t>
            </a:r>
            <a:r>
              <a:rPr lang="en-US" sz="2200" dirty="0">
                <a:solidFill>
                  <a:schemeClr val="tx1">
                    <a:tint val="75000"/>
                  </a:schemeClr>
                </a:solidFill>
              </a:rPr>
              <a:t>e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thical hack’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rot="18360055">
            <a:off x="4186807" y="3074221"/>
            <a:ext cx="41038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rgbClr val="9BBB59"/>
                </a:solidFill>
              </a:rPr>
              <a:t>End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 - Presentation to Pistoia AGM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 rot="18360055">
            <a:off x="5414879" y="3461055"/>
            <a:ext cx="3147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Eagle funding round starts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rot="18360055">
            <a:off x="6762548" y="3617973"/>
            <a:ext cx="27596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 smtClean="0">
                <a:solidFill>
                  <a:srgbClr val="DB001B"/>
                </a:solidFill>
              </a:rPr>
              <a:t>ElasticAP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</a:rPr>
              <a:t> Beta Release</a:t>
            </a:r>
            <a:endParaRPr lang="en-US" sz="2200" dirty="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3405285" y="5079403"/>
            <a:ext cx="0" cy="9568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48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67170" y="583038"/>
            <a:ext cx="6705719" cy="46137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478692" y="3412592"/>
            <a:ext cx="4352405" cy="3086094"/>
            <a:chOff x="4624293" y="3607172"/>
            <a:chExt cx="4352405" cy="3086094"/>
          </a:xfrm>
        </p:grpSpPr>
        <p:graphicFrame>
          <p:nvGraphicFramePr>
            <p:cNvPr id="20" name="Diagram 19"/>
            <p:cNvGraphicFramePr/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3971126"/>
                </p:ext>
              </p:extLst>
            </p:nvPr>
          </p:nvGraphicFramePr>
          <p:xfrm>
            <a:off x="4624293" y="3607172"/>
            <a:ext cx="4352405" cy="3086094"/>
          </p:xfrm>
          <a:graphic>
            <a:graphicData uri="http://schemas.openxmlformats.org/drawingml/2006/diagram">
              <a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6102892" y="6017448"/>
              <a:ext cx="1497081" cy="574737"/>
              <a:chOff x="6064831" y="2382257"/>
              <a:chExt cx="1497081" cy="57473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6064831" y="2683820"/>
                <a:ext cx="1497081" cy="273174"/>
              </a:xfrm>
              <a:prstGeom prst="roundRect">
                <a:avLst/>
              </a:prstGeom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rgbClr val="FFFF00"/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dirty="0" err="1" smtClean="0">
                    <a:solidFill>
                      <a:schemeClr val="tx1"/>
                    </a:solidFill>
                  </a:rPr>
                  <a:t>Bioinformatician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01482" y="2382257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7242668" y="4039643"/>
              <a:ext cx="1028700" cy="629063"/>
              <a:chOff x="4057650" y="3055769"/>
              <a:chExt cx="1028700" cy="629063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057650" y="3411658"/>
                <a:ext cx="1028700" cy="273174"/>
              </a:xfrm>
              <a:prstGeom prst="roundRect">
                <a:avLst/>
              </a:prstGeom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rgbClr val="FFFF00"/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Depositor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68800" y="3055769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268703" y="4087619"/>
              <a:ext cx="1028700" cy="581087"/>
              <a:chOff x="4057650" y="4474564"/>
              <a:chExt cx="1028700" cy="58108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057650" y="4782477"/>
                <a:ext cx="1028700" cy="273174"/>
              </a:xfrm>
              <a:prstGeom prst="roundRect">
                <a:avLst/>
              </a:prstGeom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rgbClr val="FFFF00"/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Collaborator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78960" y="4474564"/>
                <a:ext cx="386080" cy="406400"/>
              </a:xfrm>
              <a:prstGeom prst="rect">
                <a:avLst/>
              </a:prstGeom>
            </p:spPr>
          </p:pic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6301" y="4559721"/>
            <a:ext cx="1651000" cy="393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8918" y="4502806"/>
            <a:ext cx="2265082" cy="22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65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Concept 1 –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S</a:t>
            </a:r>
            <a:r>
              <a:rPr lang="en-US" dirty="0" smtClean="0"/>
              <a:t>cale</a:t>
            </a:r>
            <a:br>
              <a:rPr lang="en-US" dirty="0" smtClean="0"/>
            </a:br>
            <a:r>
              <a:rPr lang="en-US" dirty="0" smtClean="0"/>
              <a:t>The1000 Genomes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/>
              <a:t>A Deep Catalogue of Human Variation</a:t>
            </a:r>
          </a:p>
          <a:p>
            <a:pPr lvl="1"/>
            <a:r>
              <a:rPr lang="en-US" dirty="0"/>
              <a:t>Freely available on AWS</a:t>
            </a:r>
          </a:p>
          <a:p>
            <a:pPr lvl="1"/>
            <a:r>
              <a:rPr lang="en-US" dirty="0"/>
              <a:t>1,700 Individuals</a:t>
            </a:r>
          </a:p>
          <a:p>
            <a:pPr lvl="1"/>
            <a:r>
              <a:rPr lang="en-US" dirty="0"/>
              <a:t>200Tb data</a:t>
            </a:r>
          </a:p>
          <a:p>
            <a:pPr lvl="1"/>
            <a:r>
              <a:rPr lang="en-US" dirty="0"/>
              <a:t>10,000s </a:t>
            </a:r>
            <a:r>
              <a:rPr lang="en-US" dirty="0" smtClean="0"/>
              <a:t>data </a:t>
            </a:r>
            <a:r>
              <a:rPr lang="en-US" dirty="0"/>
              <a:t>files</a:t>
            </a:r>
          </a:p>
          <a:p>
            <a:pPr lvl="1"/>
            <a:r>
              <a:rPr lang="en-US" dirty="0" smtClean="0"/>
              <a:t>Almost no </a:t>
            </a:r>
            <a:r>
              <a:rPr lang="en-US" dirty="0"/>
              <a:t>metadata</a:t>
            </a:r>
            <a:r>
              <a:rPr lang="en-US" dirty="0" smtClean="0"/>
              <a:t>!</a:t>
            </a:r>
            <a:endParaRPr lang="en-US" sz="3200" dirty="0" smtClean="0"/>
          </a:p>
          <a:p>
            <a:pPr marL="628650" indent="-571500"/>
            <a:r>
              <a:rPr lang="en-US" sz="3200" dirty="0" smtClean="0"/>
              <a:t>ElasticAP evaluating 1000 Genomes Project Pilot 2</a:t>
            </a:r>
          </a:p>
          <a:p>
            <a:pPr marL="1028700" lvl="1" indent="-571500"/>
            <a:r>
              <a:rPr lang="en-US" dirty="0"/>
              <a:t>20X </a:t>
            </a:r>
            <a:r>
              <a:rPr lang="en-US" dirty="0" err="1" smtClean="0"/>
              <a:t>resequencing</a:t>
            </a:r>
            <a:endParaRPr lang="en-US" dirty="0" smtClean="0"/>
          </a:p>
          <a:p>
            <a:pPr marL="1028700" lvl="1" indent="-571500"/>
            <a:r>
              <a:rPr lang="en-US" dirty="0" smtClean="0"/>
              <a:t>2 trios (6 individuals) </a:t>
            </a:r>
          </a:p>
          <a:p>
            <a:pPr marL="1028700" lvl="1" indent="-571500"/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930" y="2675538"/>
            <a:ext cx="1312414" cy="126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394" y="5249918"/>
            <a:ext cx="4241605" cy="16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67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50696" y="190500"/>
            <a:ext cx="8804934" cy="646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Proof of Concept </a:t>
            </a:r>
            <a:r>
              <a:rPr lang="en-US" dirty="0" smtClean="0"/>
              <a:t>2 </a:t>
            </a:r>
            <a:r>
              <a:rPr lang="en-US" dirty="0"/>
              <a:t>– </a:t>
            </a:r>
            <a:r>
              <a:rPr lang="en-US" dirty="0" smtClean="0"/>
              <a:t>Compute </a:t>
            </a:r>
            <a:r>
              <a:rPr lang="en-US" dirty="0"/>
              <a:t>Scale</a:t>
            </a:r>
            <a:br>
              <a:rPr lang="en-US" dirty="0"/>
            </a:br>
            <a:r>
              <a:rPr lang="en-US" dirty="0"/>
              <a:t>TRUP: Tumor </a:t>
            </a:r>
            <a:r>
              <a:rPr lang="en-US" dirty="0" smtClean="0"/>
              <a:t>RNA-</a:t>
            </a:r>
            <a:r>
              <a:rPr lang="en-US" dirty="0" err="1"/>
              <a:t>S</a:t>
            </a:r>
            <a:r>
              <a:rPr lang="en-US" dirty="0" err="1" smtClean="0"/>
              <a:t>eq</a:t>
            </a:r>
            <a:r>
              <a:rPr lang="en-US" dirty="0" smtClean="0"/>
              <a:t> </a:t>
            </a:r>
            <a:r>
              <a:rPr lang="en-US" dirty="0"/>
              <a:t>Unified Pipeline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cancer mutagenesis</a:t>
            </a:r>
          </a:p>
          <a:p>
            <a:r>
              <a:rPr lang="en-US" dirty="0" smtClean="0"/>
              <a:t>Collaboration between</a:t>
            </a:r>
          </a:p>
          <a:p>
            <a:pPr lvl="1"/>
            <a:r>
              <a:rPr lang="en-US" dirty="0"/>
              <a:t>Max Planck Institute for Molecular </a:t>
            </a:r>
            <a:r>
              <a:rPr lang="en-US" dirty="0" smtClean="0"/>
              <a:t>Genetic</a:t>
            </a:r>
          </a:p>
          <a:p>
            <a:pPr lvl="1"/>
            <a:r>
              <a:rPr lang="en-US" dirty="0"/>
              <a:t>Bayer </a:t>
            </a:r>
            <a:r>
              <a:rPr lang="en-US" dirty="0" err="1"/>
              <a:t>Pharma</a:t>
            </a:r>
            <a:r>
              <a:rPr lang="en-US" dirty="0"/>
              <a:t> </a:t>
            </a:r>
            <a:r>
              <a:rPr lang="en-US" dirty="0" smtClean="0"/>
              <a:t>AG</a:t>
            </a:r>
          </a:p>
          <a:p>
            <a:r>
              <a:rPr lang="en-US" dirty="0" smtClean="0"/>
              <a:t>Identifies gene fusion events in tumor samples</a:t>
            </a:r>
          </a:p>
          <a:p>
            <a:r>
              <a:rPr lang="en-US" dirty="0" smtClean="0"/>
              <a:t>Pipeline is being implemented on ElasticAP</a:t>
            </a:r>
          </a:p>
          <a:p>
            <a:pPr lvl="1"/>
            <a:r>
              <a:rPr lang="en-US" dirty="0" smtClean="0"/>
              <a:t>Using public GEO datasets for validation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42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44" y="475727"/>
            <a:ext cx="7995356" cy="13953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Big data open </a:t>
            </a:r>
            <a:r>
              <a:rPr lang="en-US" dirty="0"/>
              <a:t>i</a:t>
            </a:r>
            <a:r>
              <a:rPr lang="en-US" dirty="0" smtClean="0"/>
              <a:t>nnovation in </a:t>
            </a:r>
            <a:r>
              <a:rPr lang="en-US" dirty="0" err="1" smtClean="0"/>
              <a:t>Pharma</a:t>
            </a:r>
            <a:r>
              <a:rPr lang="en-US" dirty="0" smtClean="0"/>
              <a:t> </a:t>
            </a:r>
            <a:r>
              <a:rPr lang="en-US" dirty="0"/>
              <a:t>R&amp;</a:t>
            </a:r>
            <a:r>
              <a:rPr lang="en-US" dirty="0" smtClean="0"/>
              <a:t>D?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Experience from Pistoia sequence services…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68824"/>
            <a:ext cx="8373035" cy="52891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Genomic medicine has huge potential, but</a:t>
            </a:r>
          </a:p>
          <a:p>
            <a:pPr lvl="1"/>
            <a:r>
              <a:rPr lang="en-US" sz="2000" dirty="0" smtClean="0"/>
              <a:t>Lots of R&amp;D headaches – the “bioinformatics bathtub”</a:t>
            </a:r>
          </a:p>
          <a:p>
            <a:r>
              <a:rPr lang="en-US" sz="2400" dirty="0" smtClean="0"/>
              <a:t>Inflection point at the move to big data</a:t>
            </a:r>
          </a:p>
          <a:p>
            <a:pPr lvl="1"/>
            <a:r>
              <a:rPr lang="en-US" sz="2000" dirty="0" smtClean="0"/>
              <a:t>opportunity to consider new delivery models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err="1" smtClean="0"/>
              <a:t>Pharma’s</a:t>
            </a:r>
            <a:r>
              <a:rPr lang="en-US" sz="2400" dirty="0" smtClean="0"/>
              <a:t> requirements are not unique</a:t>
            </a:r>
          </a:p>
          <a:p>
            <a:pPr lvl="1"/>
            <a:r>
              <a:rPr lang="en-US" sz="2000" dirty="0" smtClean="0"/>
              <a:t>Apply to other areas of pre-competitive big data R&amp;D</a:t>
            </a:r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3293021"/>
            <a:ext cx="4038600" cy="2294965"/>
          </a:xfrm>
          <a:prstGeom prst="rect">
            <a:avLst/>
          </a:prstGeom>
          <a:ln>
            <a:solidFill>
              <a:srgbClr val="DB001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Open innovation for Pistoia</a:t>
            </a:r>
          </a:p>
          <a:p>
            <a:pPr lvl="1"/>
            <a:r>
              <a:rPr lang="en-US" sz="2000" dirty="0" smtClean="0"/>
              <a:t>Collaboration improves specification</a:t>
            </a:r>
          </a:p>
          <a:p>
            <a:pPr lvl="1"/>
            <a:r>
              <a:rPr lang="en-US" sz="2000" dirty="0" smtClean="0"/>
              <a:t>Shared development costs</a:t>
            </a:r>
          </a:p>
          <a:p>
            <a:pPr lvl="1"/>
            <a:r>
              <a:rPr lang="en-US" sz="2000" dirty="0" smtClean="0"/>
              <a:t>New approaches are introduced</a:t>
            </a:r>
            <a:endParaRPr lang="en-US" sz="20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648200" y="3293021"/>
            <a:ext cx="4038600" cy="2294965"/>
          </a:xfrm>
          <a:prstGeom prst="rect">
            <a:avLst/>
          </a:prstGeom>
          <a:ln>
            <a:solidFill>
              <a:srgbClr val="DB001B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smtClean="0"/>
              <a:t>Open innovation for Eagle</a:t>
            </a:r>
          </a:p>
          <a:p>
            <a:pPr lvl="1"/>
            <a:r>
              <a:rPr lang="en-US" sz="2000" smtClean="0"/>
              <a:t>Pre-validation of opportunity</a:t>
            </a:r>
            <a:endParaRPr lang="en-US" sz="2000" i="1" smtClean="0"/>
          </a:p>
          <a:p>
            <a:pPr lvl="1"/>
            <a:r>
              <a:rPr lang="en-US" sz="2000" smtClean="0"/>
              <a:t>Introduction to new partners</a:t>
            </a:r>
          </a:p>
          <a:p>
            <a:pPr lvl="1"/>
            <a:r>
              <a:rPr lang="en-US" sz="2000" smtClean="0"/>
              <a:t>Accelerated product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22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Eagle Genomics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Babraham</a:t>
            </a:r>
            <a:r>
              <a:rPr lang="en-US" sz="1800" dirty="0" smtClean="0"/>
              <a:t>-based consultancy</a:t>
            </a:r>
          </a:p>
          <a:p>
            <a:r>
              <a:rPr lang="en-US" sz="1800" dirty="0" smtClean="0"/>
              <a:t>Informatics: life science R&amp;D</a:t>
            </a:r>
          </a:p>
          <a:p>
            <a:r>
              <a:rPr lang="en-US" sz="1800" dirty="0" smtClean="0"/>
              <a:t>Customers in </a:t>
            </a:r>
            <a:r>
              <a:rPr lang="en-US" sz="1800" dirty="0"/>
              <a:t>US, Europe, Asia</a:t>
            </a:r>
            <a:endParaRPr lang="en-US" sz="1800" dirty="0" smtClean="0"/>
          </a:p>
          <a:p>
            <a:r>
              <a:rPr lang="en-US" sz="1800" dirty="0" smtClean="0"/>
              <a:t>Operating for 4 years</a:t>
            </a:r>
          </a:p>
          <a:p>
            <a:r>
              <a:rPr lang="en-US" sz="1800" dirty="0" smtClean="0"/>
              <a:t>13 Employees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48368" y="2985165"/>
            <a:ext cx="139055" cy="1177379"/>
          </a:xfrm>
          <a:custGeom>
            <a:avLst/>
            <a:gdLst>
              <a:gd name="connsiteX0" fmla="*/ 0 w 139055"/>
              <a:gd name="connsiteY0" fmla="*/ 0 h 1177379"/>
              <a:gd name="connsiteX1" fmla="*/ 18541 w 139055"/>
              <a:gd name="connsiteY1" fmla="*/ 435723 h 1177379"/>
              <a:gd name="connsiteX2" fmla="*/ 83433 w 139055"/>
              <a:gd name="connsiteY2" fmla="*/ 797280 h 1177379"/>
              <a:gd name="connsiteX3" fmla="*/ 139055 w 139055"/>
              <a:gd name="connsiteY3" fmla="*/ 1177379 h 1177379"/>
              <a:gd name="connsiteX4" fmla="*/ 139055 w 139055"/>
              <a:gd name="connsiteY4" fmla="*/ 1177379 h 117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055" h="1177379">
                <a:moveTo>
                  <a:pt x="0" y="0"/>
                </a:moveTo>
                <a:cubicBezTo>
                  <a:pt x="2318" y="151421"/>
                  <a:pt x="4636" y="302843"/>
                  <a:pt x="18541" y="435723"/>
                </a:cubicBezTo>
                <a:cubicBezTo>
                  <a:pt x="32446" y="568603"/>
                  <a:pt x="63347" y="673671"/>
                  <a:pt x="83433" y="797280"/>
                </a:cubicBezTo>
                <a:cubicBezTo>
                  <a:pt x="103519" y="920889"/>
                  <a:pt x="139055" y="1177379"/>
                  <a:pt x="139055" y="1177379"/>
                </a:cubicBezTo>
                <a:lnTo>
                  <a:pt x="139055" y="1177379"/>
                </a:lnTo>
              </a:path>
            </a:pathLst>
          </a:custGeom>
          <a:ln w="44450" cap="rnd" cmpd="sng">
            <a:solidFill>
              <a:srgbClr val="DB001B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01209" y="5338181"/>
            <a:ext cx="450628" cy="450628"/>
          </a:xfrm>
          <a:prstGeom prst="star5">
            <a:avLst/>
          </a:prstGeom>
          <a:solidFill>
            <a:srgbClr val="DB001B"/>
          </a:solidFill>
          <a:ln w="38100" cmpd="sng">
            <a:solidFill>
              <a:srgbClr val="FABD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057" y="27021"/>
            <a:ext cx="1318577" cy="19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54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 txBox="1">
            <a:spLocks/>
          </p:cNvSpPr>
          <p:nvPr/>
        </p:nvSpPr>
        <p:spPr>
          <a:xfrm>
            <a:off x="457200" y="3394495"/>
            <a:ext cx="287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None/>
              <a:defRPr sz="16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info@eaglegenomics.com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Text Placeholder 11"/>
          <p:cNvSpPr txBox="1">
            <a:spLocks/>
          </p:cNvSpPr>
          <p:nvPr/>
        </p:nvSpPr>
        <p:spPr>
          <a:xfrm>
            <a:off x="6210300" y="3394495"/>
            <a:ext cx="24765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r">
              <a:buNone/>
              <a:defRPr sz="16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+44 (0)1223 654481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Text Placeholder 11"/>
          <p:cNvSpPr txBox="1">
            <a:spLocks/>
          </p:cNvSpPr>
          <p:nvPr/>
        </p:nvSpPr>
        <p:spPr>
          <a:xfrm>
            <a:off x="3340100" y="3394495"/>
            <a:ext cx="287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buNone/>
              <a:defRPr sz="1600">
                <a:solidFill>
                  <a:srgbClr val="DB001B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DB00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www.eaglegenomics.com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B001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 Placeholder 11"/>
          <p:cNvSpPr txBox="1">
            <a:spLocks/>
          </p:cNvSpPr>
          <p:nvPr/>
        </p:nvSpPr>
        <p:spPr>
          <a:xfrm>
            <a:off x="685799" y="4118395"/>
            <a:ext cx="2641599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None/>
              <a:defRPr sz="12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f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acebook.com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eaglegenomics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Text Placeholder 11"/>
          <p:cNvSpPr txBox="1">
            <a:spLocks/>
          </p:cNvSpPr>
          <p:nvPr/>
        </p:nvSpPr>
        <p:spPr>
          <a:xfrm>
            <a:off x="6210299" y="4118395"/>
            <a:ext cx="24765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r">
              <a:buNone/>
              <a:defRPr sz="12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log.eaglegenomics.com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Text Placeholder 11"/>
          <p:cNvSpPr txBox="1">
            <a:spLocks/>
          </p:cNvSpPr>
          <p:nvPr/>
        </p:nvSpPr>
        <p:spPr>
          <a:xfrm>
            <a:off x="4317943" y="4037331"/>
            <a:ext cx="1892356" cy="493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buNone/>
              <a:defRPr sz="1200">
                <a:solidFill>
                  <a:srgbClr val="868898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@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wspoonr</a:t>
            </a:r>
            <a:endParaRPr lang="en-GB" dirty="0">
              <a:latin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BD5C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@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6889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eaglegen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6889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 Placeholder 18"/>
          <p:cNvSpPr txBox="1">
            <a:spLocks/>
          </p:cNvSpPr>
          <p:nvPr/>
        </p:nvSpPr>
        <p:spPr>
          <a:xfrm>
            <a:off x="0" y="6157667"/>
            <a:ext cx="4991100" cy="393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rtl="0">
              <a:buFont typeface="Arial"/>
              <a:buNone/>
              <a:defRPr lang="en-US" sz="1000" baseline="30000" smtClean="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>
              <a:spcBef>
                <a:spcPct val="20000"/>
              </a:spcBef>
              <a:buClr>
                <a:srgbClr val="FABD5C"/>
              </a:buClr>
              <a:defRPr/>
            </a:pPr>
            <a:r>
              <a:rPr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Eagle® 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a registered trademark no. 010418135 of Eagle Genomics Ltd.</a:t>
            </a:r>
            <a:r>
              <a:rPr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/>
            </a:r>
            <a:b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Postal address: Eagle Genomics Ltd., </a:t>
            </a:r>
            <a:r>
              <a:rPr kumimoji="0" lang="en-US" sz="10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Babraham</a:t>
            </a:r>
            <a: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Research Campus, Cambridge CB22 3AT, United Kingdom.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9" name="Picture 18" descr="facebook_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4118395"/>
            <a:ext cx="406513" cy="406513"/>
          </a:xfrm>
          <a:prstGeom prst="rect">
            <a:avLst/>
          </a:prstGeom>
        </p:spPr>
      </p:pic>
      <p:pic>
        <p:nvPicPr>
          <p:cNvPr id="20" name="Picture 19" descr="twitter_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430" y="4118395"/>
            <a:ext cx="406513" cy="406513"/>
          </a:xfrm>
          <a:prstGeom prst="rect">
            <a:avLst/>
          </a:prstGeom>
        </p:spPr>
      </p:pic>
      <p:pic>
        <p:nvPicPr>
          <p:cNvPr id="21" name="Picture 20" descr="blogger_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711" y="4118395"/>
            <a:ext cx="406513" cy="406513"/>
          </a:xfrm>
          <a:prstGeom prst="rect">
            <a:avLst/>
          </a:prstGeom>
        </p:spPr>
      </p:pic>
      <p:sp>
        <p:nvSpPr>
          <p:cNvPr id="2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41538" y="5458791"/>
            <a:ext cx="1088524" cy="200025"/>
          </a:xfrm>
        </p:spPr>
        <p:txBody>
          <a:bodyPr lIns="0">
            <a:noAutofit/>
          </a:bodyPr>
          <a:lstStyle>
            <a:lvl1pPr>
              <a:buNone/>
              <a:defRPr sz="1000" baseline="-25000">
                <a:solidFill>
                  <a:srgbClr val="868898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r>
              <a:rPr lang="en-US" sz="1100" dirty="0" smtClean="0"/>
              <a:t>©Eagle Genomics Ltd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399" y="310345"/>
            <a:ext cx="6163400" cy="1099205"/>
          </a:xfrm>
          <a:prstGeom prst="rect">
            <a:avLst/>
          </a:prstGeom>
        </p:spPr>
      </p:pic>
      <p:pic>
        <p:nvPicPr>
          <p:cNvPr id="28" name="Picture 27" descr="pistoia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23399" y="1409550"/>
            <a:ext cx="5729291" cy="1270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Innovation in Open-*</a:t>
            </a:r>
            <a:endParaRPr lang="en-US" dirty="0"/>
          </a:p>
        </p:txBody>
      </p:sp>
      <p:sp>
        <p:nvSpPr>
          <p:cNvPr id="4" name="Right Arrow Callout 3"/>
          <p:cNvSpPr/>
          <p:nvPr/>
        </p:nvSpPr>
        <p:spPr>
          <a:xfrm>
            <a:off x="3739225" y="2184027"/>
            <a:ext cx="2307781" cy="1239164"/>
          </a:xfrm>
          <a:prstGeom prst="rightArrowCallout">
            <a:avLst>
              <a:gd name="adj1" fmla="val 25000"/>
              <a:gd name="adj2" fmla="val 50000"/>
              <a:gd name="adj3" fmla="val 25000"/>
              <a:gd name="adj4" fmla="val 824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Development</a:t>
            </a:r>
            <a:endParaRPr lang="en-US" sz="2400" dirty="0"/>
          </a:p>
        </p:txBody>
      </p:sp>
      <p:sp>
        <p:nvSpPr>
          <p:cNvPr id="5" name="Right Arrow Callout 4"/>
          <p:cNvSpPr/>
          <p:nvPr/>
        </p:nvSpPr>
        <p:spPr>
          <a:xfrm>
            <a:off x="1393962" y="2184027"/>
            <a:ext cx="2307781" cy="1239164"/>
          </a:xfrm>
          <a:prstGeom prst="rightArrowCallout">
            <a:avLst>
              <a:gd name="adj1" fmla="val 25000"/>
              <a:gd name="adj2" fmla="val 50000"/>
              <a:gd name="adj3" fmla="val 25000"/>
              <a:gd name="adj4" fmla="val 824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Specification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084487" y="2184027"/>
            <a:ext cx="1905080" cy="12391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Product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68858" y="3423191"/>
            <a:ext cx="0" cy="23234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98631" y="3423191"/>
            <a:ext cx="0" cy="23234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93962" y="4996032"/>
            <a:ext cx="1889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001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001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001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Innovation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8208" y="4972067"/>
            <a:ext cx="1889592" cy="96233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4487" y="4996032"/>
            <a:ext cx="1889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9225" y="3619672"/>
            <a:ext cx="1898575" cy="126962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(Bazaar)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4487" y="3634174"/>
            <a:ext cx="1889592" cy="124062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(Cathedral)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962" y="3797284"/>
            <a:ext cx="1889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7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DNA Path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7061" b="7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 </a:t>
            </a:r>
            <a:r>
              <a:rPr lang="en-US" sz="2400" dirty="0" smtClean="0"/>
              <a:t>mile</a:t>
            </a:r>
          </a:p>
          <a:p>
            <a:r>
              <a:rPr lang="en-US" sz="2400" dirty="0" smtClean="0"/>
              <a:t>10,000 letters</a:t>
            </a:r>
          </a:p>
          <a:p>
            <a:r>
              <a:rPr lang="en-US" sz="2400" dirty="0" smtClean="0"/>
              <a:t>1 gene; BRCA2</a:t>
            </a:r>
          </a:p>
          <a:p>
            <a:r>
              <a:rPr lang="en-US" sz="2400" dirty="0"/>
              <a:t>	</a:t>
            </a:r>
            <a:r>
              <a:rPr lang="en-US" sz="2000" u="sng" dirty="0" err="1" smtClean="0"/>
              <a:t>BR</a:t>
            </a:r>
            <a:r>
              <a:rPr lang="en-US" sz="2000" dirty="0" err="1" smtClean="0"/>
              <a:t>east</a:t>
            </a:r>
            <a:r>
              <a:rPr lang="en-US" sz="2000" dirty="0" smtClean="0"/>
              <a:t> </a:t>
            </a:r>
            <a:r>
              <a:rPr lang="en-US" sz="2000" u="sng" dirty="0" err="1" smtClean="0"/>
              <a:t>CA</a:t>
            </a:r>
            <a:r>
              <a:rPr lang="en-US" sz="2000" dirty="0" err="1" smtClean="0"/>
              <a:t>ncer</a:t>
            </a:r>
            <a:r>
              <a:rPr lang="en-US" sz="2000" dirty="0" smtClean="0"/>
              <a:t> 2</a:t>
            </a:r>
          </a:p>
          <a:p>
            <a:r>
              <a:rPr lang="en-US" sz="2000" dirty="0" smtClean="0"/>
              <a:t>	Tumor suppressor</a:t>
            </a:r>
          </a:p>
          <a:p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575050" y="5818386"/>
            <a:ext cx="511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© </a:t>
            </a:r>
            <a:r>
              <a:rPr lang="en-US" sz="1400" dirty="0" smtClean="0"/>
              <a:t>Keith </a:t>
            </a:r>
            <a:r>
              <a:rPr lang="en-US" sz="1400" dirty="0" err="1" smtClean="0"/>
              <a:t>Edkins</a:t>
            </a:r>
            <a:r>
              <a:rPr lang="en-US" sz="1400" dirty="0" smtClean="0"/>
              <a:t> (</a:t>
            </a:r>
            <a:r>
              <a:rPr lang="en-US" sz="1400" dirty="0"/>
              <a:t>CC BY-SA 2.0)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8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rcRect t="-18201" b="-18201"/>
          <a:stretch>
            <a:fillRect/>
          </a:stretch>
        </p:blipFill>
        <p:spPr>
          <a:xfrm>
            <a:off x="2497668" y="273050"/>
            <a:ext cx="6062133" cy="69413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4399"/>
            <a:ext cx="3008313" cy="915184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Human Genome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099583"/>
            <a:ext cx="3008313" cy="302657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3,000,000,000 letters</a:t>
            </a:r>
          </a:p>
          <a:p>
            <a:r>
              <a:rPr lang="en-US" sz="2400" dirty="0" smtClean="0"/>
              <a:t>20,000 genes</a:t>
            </a:r>
          </a:p>
          <a:p>
            <a:r>
              <a:rPr lang="en-US" sz="2400" dirty="0" smtClean="0"/>
              <a:t>x10 round the world</a:t>
            </a:r>
          </a:p>
          <a:p>
            <a:r>
              <a:rPr lang="en-US" sz="2400" dirty="0" smtClean="0"/>
              <a:t>First sequence (HGP);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Released in 2000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Took 10 years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Cost $100M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356556" y="6126162"/>
            <a:ext cx="6330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© </a:t>
            </a:r>
            <a:r>
              <a:rPr lang="en-US" sz="1400" dirty="0" err="1" smtClean="0"/>
              <a:t>webdesignhot.com</a:t>
            </a:r>
            <a:r>
              <a:rPr lang="en-US" sz="1400" dirty="0" smtClean="0"/>
              <a:t> (</a:t>
            </a:r>
            <a:r>
              <a:rPr lang="en-US" sz="1400" dirty="0"/>
              <a:t>CC </a:t>
            </a:r>
            <a:r>
              <a:rPr lang="en-US" sz="1400" dirty="0" smtClean="0"/>
              <a:t>SA </a:t>
            </a:r>
            <a:r>
              <a:rPr lang="en-US" sz="1400" dirty="0"/>
              <a:t>3</a:t>
            </a:r>
            <a:r>
              <a:rPr lang="en-US" sz="1400" dirty="0" smtClean="0"/>
              <a:t>.0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99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341488" y="6645711"/>
            <a:ext cx="5097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Molecular Psychiatry advance online publication 30 August 2011; doi:10.1038/mp.2011.101</a:t>
            </a:r>
          </a:p>
          <a:p>
            <a:endParaRPr lang="en-US" sz="10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Scientific impact of genomics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94" y="2986990"/>
            <a:ext cx="1077153" cy="840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794" y="3827169"/>
            <a:ext cx="1077153" cy="949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794" y="4836471"/>
            <a:ext cx="1077153" cy="401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593" y="1892155"/>
            <a:ext cx="1115354" cy="1094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309" y="2609216"/>
            <a:ext cx="6563206" cy="410331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56973" y="2478555"/>
            <a:ext cx="796827" cy="392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2" y="4033001"/>
            <a:ext cx="4275216" cy="2864396"/>
            <a:chOff x="2" y="4787731"/>
            <a:chExt cx="3148752" cy="21096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" y="4787731"/>
              <a:ext cx="3148752" cy="210966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" y="6773369"/>
              <a:ext cx="3148752" cy="102006"/>
            </a:xfrm>
            <a:prstGeom prst="rect">
              <a:avLst/>
            </a:prstGeom>
          </p:spPr>
          <p:txBody>
            <a:bodyPr wrap="square" lIns="36000" tIns="0" rIns="36000" bIns="0">
              <a:spAutoFit/>
            </a:bodyPr>
            <a:lstStyle/>
            <a:p>
              <a:pPr algn="ctr"/>
              <a:r>
                <a:rPr lang="en-GB" sz="900" dirty="0" smtClean="0">
                  <a:solidFill>
                    <a:srgbClr val="FFFFFF"/>
                  </a:solidFill>
                </a:rPr>
                <a:t>Image: </a:t>
              </a:r>
              <a:r>
                <a:rPr lang="en-GB" sz="900" dirty="0" err="1" smtClean="0">
                  <a:solidFill>
                    <a:srgbClr val="FFFFFF"/>
                  </a:solidFill>
                </a:rPr>
                <a:t>Sartr</a:t>
              </a:r>
              <a:r>
                <a:rPr lang="en-GB" sz="900" dirty="0" smtClean="0">
                  <a:solidFill>
                    <a:srgbClr val="FFFFFF"/>
                  </a:solidFill>
                </a:rPr>
                <a:t> </a:t>
              </a:r>
              <a:r>
                <a:rPr lang="en-US" sz="900" dirty="0" smtClean="0">
                  <a:solidFill>
                    <a:srgbClr val="FFFFFF"/>
                  </a:solidFill>
                </a:rPr>
                <a:t>http://</a:t>
              </a:r>
              <a:r>
                <a:rPr lang="en-US" sz="900" dirty="0" err="1" smtClean="0">
                  <a:solidFill>
                    <a:srgbClr val="FFFFFF"/>
                  </a:solidFill>
                </a:rPr>
                <a:t>sartr.deviantart.com</a:t>
              </a:r>
              <a:r>
                <a:rPr lang="en-US" sz="900" dirty="0" smtClean="0">
                  <a:solidFill>
                    <a:srgbClr val="FFFFFF"/>
                  </a:solidFill>
                </a:rPr>
                <a:t>/gallery/?offset=96#/d1u0z75 CC BY-NC-ND 3.0</a:t>
              </a:r>
              <a:endParaRPr lang="en-GB" sz="9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4360" y="1149467"/>
            <a:ext cx="5491998" cy="15987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853800" y="2476967"/>
            <a:ext cx="3036672" cy="3944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03444" y="2476967"/>
            <a:ext cx="2202914" cy="3944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90472" y="2476967"/>
            <a:ext cx="21297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128504" y="3848169"/>
            <a:ext cx="23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Phenotype Association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90146" y="4015121"/>
            <a:ext cx="369333" cy="1205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" y="0"/>
            <a:ext cx="9143998" cy="2211859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355158" y="3429199"/>
            <a:ext cx="535314" cy="2389089"/>
            <a:chOff x="4355158" y="3429199"/>
            <a:chExt cx="473859" cy="2389089"/>
          </a:xfrm>
        </p:grpSpPr>
        <p:sp>
          <p:nvSpPr>
            <p:cNvPr id="58" name="Oval 57"/>
            <p:cNvSpPr/>
            <p:nvPr/>
          </p:nvSpPr>
          <p:spPr>
            <a:xfrm>
              <a:off x="4355158" y="5009601"/>
              <a:ext cx="473859" cy="8086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" name="Straight Connector 58"/>
            <p:cNvCxnSpPr>
              <a:endCxn id="58" idx="0"/>
            </p:cNvCxnSpPr>
            <p:nvPr/>
          </p:nvCxnSpPr>
          <p:spPr>
            <a:xfrm rot="5400000">
              <a:off x="3807277" y="4214010"/>
              <a:ext cx="1580402" cy="107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906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Stock_000009664452Small.jp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37000"/>
          </a:blip>
          <a:stretch>
            <a:fillRect/>
          </a:stretch>
        </p:blipFill>
        <p:spPr>
          <a:xfrm>
            <a:off x="0" y="0"/>
            <a:ext cx="9169751" cy="68580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3280093" y="2820588"/>
            <a:ext cx="2619438" cy="2762717"/>
          </a:xfrm>
          <a:prstGeom prst="rightArrow">
            <a:avLst>
              <a:gd name="adj1" fmla="val 50000"/>
              <a:gd name="adj2" fmla="val 52513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rPr>
              <a:t>Genetic Test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390444" y="2063242"/>
            <a:ext cx="3626555" cy="3065839"/>
          </a:xfrm>
        </p:spPr>
        <p:txBody>
          <a:bodyPr wrap="square">
            <a:spAutoFit/>
          </a:bodyPr>
          <a:lstStyle/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None/>
            </a:pPr>
            <a:r>
              <a:rPr lang="en-GB" sz="2800" b="1" kern="0" dirty="0" smtClean="0">
                <a:solidFill>
                  <a:srgbClr val="008000"/>
                </a:solidFill>
              </a:rPr>
              <a:t>Personalised Medicine</a:t>
            </a: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None/>
            </a:pPr>
            <a:endParaRPr lang="en-GB" sz="2800" b="1" kern="0" dirty="0" smtClean="0">
              <a:solidFill>
                <a:srgbClr val="008000"/>
              </a:solidFill>
            </a:endParaRP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None/>
            </a:pPr>
            <a:endParaRPr lang="en-GB" sz="2800" b="1" kern="0" dirty="0" smtClean="0">
              <a:solidFill>
                <a:srgbClr val="008000"/>
              </a:solidFill>
            </a:endParaRP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None/>
            </a:pPr>
            <a:r>
              <a:rPr lang="en-GB" sz="1800" b="1" kern="0" dirty="0" smtClean="0">
                <a:solidFill>
                  <a:srgbClr val="008000"/>
                </a:solidFill>
              </a:rPr>
              <a:t>			Right drug</a:t>
            </a: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None/>
            </a:pPr>
            <a:r>
              <a:rPr lang="en-GB" sz="1800" b="1" kern="0" dirty="0" smtClean="0">
                <a:solidFill>
                  <a:srgbClr val="008000"/>
                </a:solidFill>
              </a:rPr>
              <a:t>			Right patient</a:t>
            </a: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None/>
            </a:pPr>
            <a:r>
              <a:rPr lang="en-GB" sz="1800" b="1" kern="0" dirty="0" smtClean="0">
                <a:solidFill>
                  <a:srgbClr val="008000"/>
                </a:solidFill>
              </a:rPr>
              <a:t>			Right time</a:t>
            </a:r>
            <a:endParaRPr lang="en-GB" sz="1800" dirty="0">
              <a:solidFill>
                <a:srgbClr val="008000"/>
              </a:solidFill>
            </a:endParaRPr>
          </a:p>
        </p:txBody>
      </p:sp>
      <p:sp>
        <p:nvSpPr>
          <p:cNvPr id="6" name="Content Placeholder 19"/>
          <p:cNvSpPr txBox="1">
            <a:spLocks/>
          </p:cNvSpPr>
          <p:nvPr/>
        </p:nvSpPr>
        <p:spPr bwMode="auto">
          <a:xfrm>
            <a:off x="457200" y="2050543"/>
            <a:ext cx="3455999" cy="354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en-GB" sz="2800" b="1" kern="0" dirty="0" err="1" smtClean="0">
                <a:solidFill>
                  <a:srgbClr val="800000"/>
                </a:solidFill>
              </a:rPr>
              <a:t>Pharmacogenomics</a:t>
            </a:r>
            <a:endParaRPr lang="en-GB" sz="2800" b="1" kern="0" dirty="0" smtClean="0">
              <a:solidFill>
                <a:srgbClr val="800000"/>
              </a:solidFill>
            </a:endParaRP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endParaRPr lang="en-GB" sz="2800" b="1" kern="0" dirty="0" smtClean="0">
              <a:solidFill>
                <a:srgbClr val="800000"/>
              </a:solidFill>
            </a:endParaRP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endParaRPr lang="en-GB" sz="2800" b="1" kern="0" dirty="0" smtClean="0">
              <a:solidFill>
                <a:srgbClr val="800000"/>
              </a:solidFill>
            </a:endParaRP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en-GB" b="1" kern="0" dirty="0" smtClean="0">
                <a:solidFill>
                  <a:srgbClr val="800000"/>
                </a:solidFill>
              </a:rPr>
              <a:t>			Genotypic</a:t>
            </a: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en-GB" b="1" kern="0" dirty="0" smtClean="0">
                <a:solidFill>
                  <a:srgbClr val="800000"/>
                </a:solidFill>
              </a:rPr>
              <a:t>			</a:t>
            </a:r>
            <a:r>
              <a:rPr lang="en-GB" b="1" kern="0" dirty="0" err="1" smtClean="0">
                <a:solidFill>
                  <a:srgbClr val="800000"/>
                </a:solidFill>
              </a:rPr>
              <a:t>Transcriptomic</a:t>
            </a:r>
            <a:endParaRPr lang="en-GB" b="1" kern="0" dirty="0" smtClean="0">
              <a:solidFill>
                <a:srgbClr val="800000"/>
              </a:solidFill>
            </a:endParaRP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en-GB" b="1" kern="0" dirty="0" smtClean="0">
                <a:solidFill>
                  <a:srgbClr val="800000"/>
                </a:solidFill>
              </a:rPr>
              <a:t>			Epigenetic</a:t>
            </a:r>
          </a:p>
          <a:p>
            <a:pPr marL="311045" indent="-311045" defTabSz="407526" fontAlgn="base" hangingPunct="0">
              <a:lnSpc>
                <a:spcPct val="10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en-GB" b="1" kern="0" dirty="0" smtClean="0">
                <a:solidFill>
                  <a:srgbClr val="800000"/>
                </a:solidFill>
              </a:rPr>
              <a:t>	</a:t>
            </a:r>
            <a:endParaRPr lang="en-GB" kern="0" dirty="0">
              <a:solidFill>
                <a:srgbClr val="8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Genomics in pharmacology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b="31033"/>
          <a:stretch>
            <a:fillRect/>
          </a:stretch>
        </p:blipFill>
        <p:spPr>
          <a:xfrm>
            <a:off x="1278144" y="2694618"/>
            <a:ext cx="1522426" cy="1182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443" y="2694618"/>
            <a:ext cx="1822152" cy="11821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54906"/>
            <a:ext cx="37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51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2" y="1417637"/>
            <a:ext cx="6914444" cy="5185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2283164"/>
            <a:ext cx="2451100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081" y="4264870"/>
            <a:ext cx="2854434" cy="25937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Genomics in disease research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96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136" cy="6858000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32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–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ABD5C"/>
              </a:buClr>
              <a:buFont typeface="Arial"/>
              <a:buChar char="»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GB" sz="5800" dirty="0" smtClean="0">
                <a:solidFill>
                  <a:srgbClr val="FABD5C"/>
                </a:solidFill>
                <a:latin typeface="Bank Gothic"/>
                <a:cs typeface="Bank Gothic"/>
              </a:rPr>
              <a:t>The Data Deluge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36" y="655917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</a:rPr>
              <a:t>Image:http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www.flickr.com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/photos/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featheredtar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/3041846463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CC-BY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.0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57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8.5|9.2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>
                <a:tint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21554</TotalTime>
  <Words>1193</Words>
  <Application>Microsoft Macintosh PowerPoint</Application>
  <PresentationFormat>On-screen Show (4:3)</PresentationFormat>
  <Paragraphs>271</Paragraphs>
  <Slides>31</Slides>
  <Notes>25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Big (sequence) data in pharmaceutical R&amp;D </vt:lpstr>
      <vt:lpstr>Slide 2</vt:lpstr>
      <vt:lpstr>About Eagle Genomics</vt:lpstr>
      <vt:lpstr>The DNA Path</vt:lpstr>
      <vt:lpstr>The Human Genome</vt:lpstr>
      <vt:lpstr>Scientific impact of genomics</vt:lpstr>
      <vt:lpstr>Genomics in pharmacology</vt:lpstr>
      <vt:lpstr>Genomics in disease research</vt:lpstr>
      <vt:lpstr>Slide 9</vt:lpstr>
      <vt:lpstr>Slide 10</vt:lpstr>
      <vt:lpstr>Slide 11</vt:lpstr>
      <vt:lpstr>Processing 1000 genomes</vt:lpstr>
      <vt:lpstr>Slide 13</vt:lpstr>
      <vt:lpstr>What causes the analysis bottleneck? </vt:lpstr>
      <vt:lpstr>Slide 15</vt:lpstr>
      <vt:lpstr>Open Innovation</vt:lpstr>
      <vt:lpstr>Sequence Services</vt:lpstr>
      <vt:lpstr>Slide 18</vt:lpstr>
      <vt:lpstr>Regulation for storage and analysis of DNA data</vt:lpstr>
      <vt:lpstr>Slide 20</vt:lpstr>
      <vt:lpstr>Mission Statement</vt:lpstr>
      <vt:lpstr>HPC with AWS</vt:lpstr>
      <vt:lpstr>Slide 23</vt:lpstr>
      <vt:lpstr>Slide 24</vt:lpstr>
      <vt:lpstr>Pistoia Sequence Services Timeline</vt:lpstr>
      <vt:lpstr>Slide 26</vt:lpstr>
      <vt:lpstr>Proof of Concept 1 – Data Scale The1000 Genomes</vt:lpstr>
      <vt:lpstr>Proof of Concept 2 – Compute Scale TRUP: Tumor RNA-Seq Unified Pipeline </vt:lpstr>
      <vt:lpstr>Big data open innovation in Pharma R&amp;D? Experience from Pistoia sequence services…</vt:lpstr>
      <vt:lpstr>Slide 30</vt:lpstr>
      <vt:lpstr>Open Innovation in Open-*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CMD</dc:creator>
  <cp:lastModifiedBy>Sophia DeMartini</cp:lastModifiedBy>
  <cp:revision>101</cp:revision>
  <dcterms:created xsi:type="dcterms:W3CDTF">2012-10-16T22:58:32Z</dcterms:created>
  <dcterms:modified xsi:type="dcterms:W3CDTF">2012-10-16T22:58:49Z</dcterms:modified>
</cp:coreProperties>
</file>